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54" r:id="rId1"/>
  </p:sldMasterIdLst>
  <p:notesMasterIdLst>
    <p:notesMasterId r:id="rId37"/>
  </p:notesMasterIdLst>
  <p:handoutMasterIdLst>
    <p:handoutMasterId r:id="rId38"/>
  </p:handoutMasterIdLst>
  <p:sldIdLst>
    <p:sldId id="2215" r:id="rId2"/>
    <p:sldId id="2571" r:id="rId3"/>
    <p:sldId id="2572" r:id="rId4"/>
    <p:sldId id="2573" r:id="rId5"/>
    <p:sldId id="2574" r:id="rId6"/>
    <p:sldId id="2575" r:id="rId7"/>
    <p:sldId id="2576" r:id="rId8"/>
    <p:sldId id="2577" r:id="rId9"/>
    <p:sldId id="2578" r:id="rId10"/>
    <p:sldId id="2263" r:id="rId11"/>
    <p:sldId id="2447" r:id="rId12"/>
    <p:sldId id="2448" r:id="rId13"/>
    <p:sldId id="2449" r:id="rId14"/>
    <p:sldId id="2451" r:id="rId15"/>
    <p:sldId id="2452" r:id="rId16"/>
    <p:sldId id="2453" r:id="rId17"/>
    <p:sldId id="2454" r:id="rId18"/>
    <p:sldId id="2455" r:id="rId19"/>
    <p:sldId id="2456" r:id="rId20"/>
    <p:sldId id="2458" r:id="rId21"/>
    <p:sldId id="2570" r:id="rId22"/>
    <p:sldId id="2459" r:id="rId23"/>
    <p:sldId id="2460" r:id="rId24"/>
    <p:sldId id="2461" r:id="rId25"/>
    <p:sldId id="2466" r:id="rId26"/>
    <p:sldId id="2467" r:id="rId27"/>
    <p:sldId id="2468" r:id="rId28"/>
    <p:sldId id="2494" r:id="rId29"/>
    <p:sldId id="2495" r:id="rId30"/>
    <p:sldId id="2496" r:id="rId31"/>
    <p:sldId id="2498" r:id="rId32"/>
    <p:sldId id="2499" r:id="rId33"/>
    <p:sldId id="2500" r:id="rId34"/>
    <p:sldId id="2512" r:id="rId35"/>
    <p:sldId id="2533" r:id="rId36"/>
  </p:sldIdLst>
  <p:sldSz cx="12192000" cy="6858000"/>
  <p:notesSz cx="6786563" cy="9923463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 userDrawn="1">
          <p15:clr>
            <a:srgbClr val="A4A3A4"/>
          </p15:clr>
        </p15:guide>
        <p15:guide id="2" pos="2138" userDrawn="1">
          <p15:clr>
            <a:srgbClr val="A4A3A4"/>
          </p15:clr>
        </p15:guide>
        <p15:guide id="3" pos="2137" userDrawn="1">
          <p15:clr>
            <a:srgbClr val="A4A3A4"/>
          </p15:clr>
        </p15:guide>
        <p15:guide id="4" pos="2139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CCCC"/>
    <a:srgbClr val="FF6600"/>
    <a:srgbClr val="800000"/>
    <a:srgbClr val="CCFFFF"/>
    <a:srgbClr val="FF0000"/>
    <a:srgbClr val="FFFFCC"/>
    <a:srgbClr val="FFCC99"/>
    <a:srgbClr val="EAEAEA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8107" autoAdjust="0"/>
    <p:restoredTop sz="95320" autoAdjust="0"/>
  </p:normalViewPr>
  <p:slideViewPr>
    <p:cSldViewPr>
      <p:cViewPr varScale="1">
        <p:scale>
          <a:sx n="79" d="100"/>
          <a:sy n="79" d="100"/>
        </p:scale>
        <p:origin x="69" y="195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18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16" d="100"/>
        <a:sy n="116" d="100"/>
      </p:scale>
      <p:origin x="0" y="-11640"/>
    </p:cViewPr>
  </p:sorterViewPr>
  <p:notesViewPr>
    <p:cSldViewPr>
      <p:cViewPr varScale="1">
        <p:scale>
          <a:sx n="60" d="100"/>
          <a:sy n="60" d="100"/>
        </p:scale>
        <p:origin x="-3326" y="-91"/>
      </p:cViewPr>
      <p:guideLst>
        <p:guide orient="horz" pos="3126"/>
        <p:guide pos="2138"/>
        <p:guide pos="2137"/>
        <p:guide pos="213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1585" cy="496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0" tIns="46335" rIns="92670" bIns="46335" numCol="1" anchor="t" anchorCtr="0" compatLnSpc="1">
            <a:prstTxWarp prst="textNoShape">
              <a:avLst/>
            </a:prstTxWarp>
          </a:bodyPr>
          <a:lstStyle>
            <a:lvl1pPr defTabSz="92643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4978" y="0"/>
            <a:ext cx="2941585" cy="496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0" tIns="46335" rIns="92670" bIns="46335" numCol="1" anchor="t" anchorCtr="0" compatLnSpc="1">
            <a:prstTxWarp prst="textNoShape">
              <a:avLst/>
            </a:prstTxWarp>
          </a:bodyPr>
          <a:lstStyle>
            <a:lvl1pPr algn="r" defTabSz="92643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6818"/>
            <a:ext cx="2941585" cy="496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0" tIns="46335" rIns="92670" bIns="46335" numCol="1" anchor="b" anchorCtr="0" compatLnSpc="1">
            <a:prstTxWarp prst="textNoShape">
              <a:avLst/>
            </a:prstTxWarp>
          </a:bodyPr>
          <a:lstStyle>
            <a:lvl1pPr defTabSz="92643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4978" y="9426818"/>
            <a:ext cx="2941585" cy="496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0" tIns="46335" rIns="92670" bIns="46335" numCol="1" anchor="b" anchorCtr="0" compatLnSpc="1">
            <a:prstTxWarp prst="textNoShape">
              <a:avLst/>
            </a:prstTxWarp>
          </a:bodyPr>
          <a:lstStyle>
            <a:lvl1pPr algn="r" defTabSz="92643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5745AF89-88E0-4719-A3BD-E393EF55D5C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12604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4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1585" cy="496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0" tIns="46335" rIns="92670" bIns="46335" numCol="1" anchor="t" anchorCtr="0" compatLnSpc="1">
            <a:prstTxWarp prst="textNoShape">
              <a:avLst/>
            </a:prstTxWarp>
          </a:bodyPr>
          <a:lstStyle>
            <a:lvl1pPr defTabSz="92643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4978" y="0"/>
            <a:ext cx="2941585" cy="496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0" tIns="46335" rIns="92670" bIns="46335" numCol="1" anchor="t" anchorCtr="0" compatLnSpc="1">
            <a:prstTxWarp prst="textNoShape">
              <a:avLst/>
            </a:prstTxWarp>
          </a:bodyPr>
          <a:lstStyle>
            <a:lvl1pPr algn="r" defTabSz="92643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9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8900" y="746125"/>
            <a:ext cx="6608763" cy="3717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982" y="4712618"/>
            <a:ext cx="4976601" cy="4465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0" tIns="46335" rIns="92670" bIns="4633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6818"/>
            <a:ext cx="2941585" cy="496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0" tIns="46335" rIns="92670" bIns="46335" numCol="1" anchor="b" anchorCtr="0" compatLnSpc="1">
            <a:prstTxWarp prst="textNoShape">
              <a:avLst/>
            </a:prstTxWarp>
          </a:bodyPr>
          <a:lstStyle>
            <a:lvl1pPr defTabSz="92643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4978" y="9426818"/>
            <a:ext cx="2941585" cy="496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0" tIns="46335" rIns="92670" bIns="46335" numCol="1" anchor="b" anchorCtr="0" compatLnSpc="1">
            <a:prstTxWarp prst="textNoShape">
              <a:avLst/>
            </a:prstTxWarp>
          </a:bodyPr>
          <a:lstStyle>
            <a:lvl1pPr algn="r" defTabSz="92643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7AE6AA8B-539B-4DF4-9A35-9F32B440E836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202493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00000" y="4412704"/>
            <a:ext cx="8593200" cy="1752600"/>
          </a:xfrm>
        </p:spPr>
        <p:txBody>
          <a:bodyPr/>
          <a:lstStyle>
            <a:lvl1pPr marL="0" indent="0" algn="ctr">
              <a:buNone/>
              <a:defRPr sz="2000" baseline="0">
                <a:latin typeface="(한글 글꼴 사용)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grpSp>
        <p:nvGrpSpPr>
          <p:cNvPr id="5" name="그룹 4"/>
          <p:cNvGrpSpPr/>
          <p:nvPr userDrawn="1"/>
        </p:nvGrpSpPr>
        <p:grpSpPr>
          <a:xfrm>
            <a:off x="7188" y="1501"/>
            <a:ext cx="12193200" cy="3104728"/>
            <a:chOff x="0" y="-1"/>
            <a:chExt cx="12701588" cy="3581401"/>
          </a:xfrm>
        </p:grpSpPr>
        <p:sp>
          <p:nvSpPr>
            <p:cNvPr id="6" name="직사각형 5"/>
            <p:cNvSpPr/>
            <p:nvPr/>
          </p:nvSpPr>
          <p:spPr>
            <a:xfrm>
              <a:off x="0" y="-1"/>
              <a:ext cx="12701588" cy="3581401"/>
            </a:xfrm>
            <a:prstGeom prst="rect">
              <a:avLst/>
            </a:prstGeom>
            <a:solidFill>
              <a:srgbClr val="CBE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240" b="8188"/>
            <a:stretch/>
          </p:blipFill>
          <p:spPr>
            <a:xfrm>
              <a:off x="3448050" y="334080"/>
              <a:ext cx="6179344" cy="3069047"/>
            </a:xfrm>
            <a:prstGeom prst="rect">
              <a:avLst/>
            </a:prstGeom>
          </p:spPr>
        </p:pic>
      </p:grp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498" y="291117"/>
            <a:ext cx="2156632" cy="43702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800000" y="2924944"/>
            <a:ext cx="8593200" cy="1470025"/>
          </a:xfrm>
          <a:solidFill>
            <a:schemeClr val="bg2">
              <a:lumMod val="20000"/>
              <a:lumOff val="80000"/>
            </a:schemeClr>
          </a:solidFill>
          <a:ln>
            <a:solidFill>
              <a:srgbClr val="0000FF"/>
            </a:solidFill>
          </a:ln>
        </p:spPr>
        <p:txBody>
          <a:bodyPr/>
          <a:lstStyle>
            <a:lvl1pPr>
              <a:defRPr sz="2800" baseline="0">
                <a:latin typeface="(한글 글꼴 사용)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86017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 baseline="0">
                <a:latin typeface="(한글 글꼴 사용)"/>
                <a:ea typeface="맑은 고딕" panose="020B0503020000020004" pitchFamily="50" charset="-127"/>
                <a:cs typeface="Times New Roman" pitchFamily="18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900000" y="1066800"/>
            <a:ext cx="10393200" cy="5242520"/>
          </a:xfrm>
        </p:spPr>
        <p:txBody>
          <a:bodyPr/>
          <a:lstStyle>
            <a:lvl1pPr marL="540000">
              <a:lnSpc>
                <a:spcPct val="120000"/>
              </a:lnSpc>
              <a:defRPr sz="2000" baseline="0">
                <a:latin typeface="(한글 글꼴 사용)"/>
                <a:ea typeface="맑은 고딕" panose="020B0503020000020004" pitchFamily="50" charset="-127"/>
                <a:cs typeface="Times New Roman" pitchFamily="18" charset="0"/>
              </a:defRPr>
            </a:lvl1pPr>
            <a:lvl2pPr>
              <a:lnSpc>
                <a:spcPct val="120000"/>
              </a:lnSpc>
              <a:buClrTx/>
              <a:defRPr sz="1800" baseline="0">
                <a:latin typeface="(한글 글꼴 사용)"/>
                <a:ea typeface="맑은 고딕" panose="020B0503020000020004" pitchFamily="50" charset="-127"/>
                <a:cs typeface="Times New Roman" pitchFamily="18" charset="0"/>
              </a:defRPr>
            </a:lvl2pPr>
            <a:lvl3pPr>
              <a:lnSpc>
                <a:spcPct val="120000"/>
              </a:lnSpc>
              <a:buClrTx/>
              <a:defRPr sz="1600" baseline="0">
                <a:latin typeface="(한글 글꼴 사용)"/>
                <a:ea typeface="맑은 고딕" panose="020B0503020000020004" pitchFamily="50" charset="-127"/>
                <a:cs typeface="Times New Roman" pitchFamily="18" charset="0"/>
              </a:defRPr>
            </a:lvl3pPr>
            <a:lvl4pPr>
              <a:lnSpc>
                <a:spcPct val="120000"/>
              </a:lnSpc>
              <a:buClrTx/>
              <a:defRPr sz="1400" baseline="0">
                <a:latin typeface="(한글 글꼴 사용)"/>
                <a:ea typeface="맑은 고딕" panose="020B0503020000020004" pitchFamily="50" charset="-127"/>
                <a:cs typeface="Times New Roman" pitchFamily="18" charset="0"/>
              </a:defRPr>
            </a:lvl4pPr>
            <a:lvl5pPr>
              <a:defRPr sz="1400"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/>
              <a:pPr>
                <a:defRPr/>
              </a:pPr>
              <a:t>‹#›</a:t>
            </a:fld>
            <a:r>
              <a:rPr lang="en-US" altLang="ko-KR"/>
              <a:t>-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70" b="22259"/>
          <a:stretch/>
        </p:blipFill>
        <p:spPr bwMode="auto">
          <a:xfrm>
            <a:off x="4939655" y="6310445"/>
            <a:ext cx="2312691" cy="51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2862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0000" y="3686400"/>
            <a:ext cx="8326628" cy="1362075"/>
          </a:xfrm>
          <a:solidFill>
            <a:schemeClr val="bg2">
              <a:lumMod val="20000"/>
              <a:lumOff val="80000"/>
            </a:schemeClr>
          </a:solidFill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00000" y="2185200"/>
            <a:ext cx="8326628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739072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0" y="6537326"/>
            <a:ext cx="38608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ko-KR" altLang="en-US"/>
              <a:t>컴퓨터시스템기초설계</a:t>
            </a:r>
            <a:endParaRPr lang="ko-KR" altLang="ko-KR"/>
          </a:p>
        </p:txBody>
      </p:sp>
    </p:spTree>
    <p:extLst>
      <p:ext uri="{BB962C8B-B14F-4D97-AF65-F5344CB8AC3E}">
        <p14:creationId xmlns:p14="http://schemas.microsoft.com/office/powerpoint/2010/main" val="21882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586720" y="280545"/>
            <a:ext cx="10309813" cy="460159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3200" b="1" i="0">
                <a:solidFill>
                  <a:schemeClr val="tx1"/>
                </a:solidFill>
                <a:latin typeface="+mn-lt"/>
                <a:ea typeface="맑은 고딕" pitchFamily="50" charset="-127"/>
                <a:cs typeface="Calibri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23392" y="836712"/>
            <a:ext cx="1027314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2085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00000" y="304800"/>
            <a:ext cx="10393200" cy="6096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5400">
            <a:solidFill>
              <a:srgbClr val="0000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000" y="1066800"/>
            <a:ext cx="10393200" cy="5243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87" y="6497638"/>
            <a:ext cx="8636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굴림" pitchFamily="50" charset="-127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US" altLang="ko-KR" dirty="0"/>
              <a:t>-</a:t>
            </a:r>
            <a:fld id="{3AD29F7A-9616-43D4-B6E7-D34315D29525}" type="slidenum">
              <a:rPr lang="en-US" altLang="ko-KR" smtClean="0"/>
              <a:pPr>
                <a:defRPr/>
              </a:pPr>
              <a:t>‹#›</a:t>
            </a:fld>
            <a:r>
              <a:rPr lang="en-US" altLang="ko-KR" dirty="0"/>
              <a:t>-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70" b="22259"/>
          <a:stretch/>
        </p:blipFill>
        <p:spPr bwMode="auto">
          <a:xfrm>
            <a:off x="4940254" y="6339859"/>
            <a:ext cx="2312691" cy="518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7460" r:id="rId1"/>
    <p:sldLayoutId id="2147487471" r:id="rId2"/>
    <p:sldLayoutId id="2147487461" r:id="rId3"/>
    <p:sldLayoutId id="2147487472" r:id="rId4"/>
    <p:sldLayoutId id="2147487473" r:id="rId5"/>
  </p:sldLayoutIdLst>
  <p:hf hdr="0" ftr="0" dt="0"/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kumimoji="1" sz="2600" b="1" baseline="0">
          <a:solidFill>
            <a:schemeClr val="tx1"/>
          </a:solidFill>
          <a:latin typeface="(한글 글꼴 사용)"/>
          <a:ea typeface="맑은 고딕" panose="020B0503020000020004" pitchFamily="50" charset="-127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latin typeface="Arial" charset="0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latin typeface="Arial" charset="0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latin typeface="Arial" charset="0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latin typeface="Arial" charset="0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latin typeface="Arial" charset="0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latin typeface="Arial" charset="0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latin typeface="Arial" charset="0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latin typeface="Arial" charset="0"/>
          <a:ea typeface="HY견고딕" pitchFamily="18" charset="-127"/>
        </a:defRPr>
      </a:lvl9pPr>
    </p:titleStyle>
    <p:bodyStyle>
      <a:lvl1pPr marL="540000" indent="-342900" algn="l" rtl="0" eaLnBrk="1" fontAlgn="base" latinLnBrk="1" hangingPunct="1">
        <a:lnSpc>
          <a:spcPct val="120000"/>
        </a:lnSpc>
        <a:spcBef>
          <a:spcPts val="300"/>
        </a:spcBef>
        <a:spcAft>
          <a:spcPct val="0"/>
        </a:spcAft>
        <a:buFont typeface="Wingdings" pitchFamily="2" charset="2"/>
        <a:buChar char="v"/>
        <a:defRPr kumimoji="1" sz="2000" baseline="0">
          <a:solidFill>
            <a:schemeClr val="tx1"/>
          </a:solidFill>
          <a:latin typeface="(한글 글꼴 사용)"/>
          <a:ea typeface="맑은 고딕" panose="020B0503020000020004" pitchFamily="50" charset="-127"/>
          <a:cs typeface="+mn-cs"/>
        </a:defRPr>
      </a:lvl1pPr>
      <a:lvl2pPr marL="742950" indent="-288000" algn="l" rtl="0" eaLnBrk="1" fontAlgn="base" latinLnBrk="1" hangingPunct="1">
        <a:lnSpc>
          <a:spcPct val="120000"/>
        </a:lnSpc>
        <a:spcBef>
          <a:spcPts val="300"/>
        </a:spcBef>
        <a:spcAft>
          <a:spcPct val="0"/>
        </a:spcAft>
        <a:buFont typeface="Wingdings" pitchFamily="2" charset="2"/>
        <a:buChar char="§"/>
        <a:defRPr kumimoji="1" sz="1800" baseline="0">
          <a:solidFill>
            <a:schemeClr val="tx1"/>
          </a:solidFill>
          <a:latin typeface="(한글 글꼴 사용)"/>
          <a:ea typeface="맑은 고딕" panose="020B0503020000020004" pitchFamily="50" charset="-127"/>
        </a:defRPr>
      </a:lvl2pPr>
      <a:lvl3pPr marL="1143000" indent="-228600" algn="l" rtl="0" eaLnBrk="1" fontAlgn="base" latinLnBrk="1" hangingPunct="1">
        <a:lnSpc>
          <a:spcPct val="120000"/>
        </a:lnSpc>
        <a:spcBef>
          <a:spcPts val="300"/>
        </a:spcBef>
        <a:spcAft>
          <a:spcPct val="0"/>
        </a:spcAft>
        <a:buFont typeface="Wingdings" pitchFamily="2" charset="2"/>
        <a:buChar char="ü"/>
        <a:defRPr kumimoji="1" sz="1600" baseline="0">
          <a:solidFill>
            <a:schemeClr val="tx1"/>
          </a:solidFill>
          <a:latin typeface="(한글 글꼴 사용)"/>
          <a:ea typeface="맑은 고딕" panose="020B0503020000020004" pitchFamily="50" charset="-127"/>
        </a:defRPr>
      </a:lvl3pPr>
      <a:lvl4pPr marL="1600200" indent="-228600" algn="l" rtl="0" eaLnBrk="1" fontAlgn="base" latinLnBrk="1" hangingPunct="1">
        <a:lnSpc>
          <a:spcPct val="120000"/>
        </a:lnSpc>
        <a:spcBef>
          <a:spcPts val="300"/>
        </a:spcBef>
        <a:spcAft>
          <a:spcPct val="0"/>
        </a:spcAft>
        <a:buChar char="–"/>
        <a:defRPr kumimoji="1" sz="1400" baseline="0">
          <a:solidFill>
            <a:schemeClr val="tx1"/>
          </a:solidFill>
          <a:latin typeface="(한글 글꼴 사용)"/>
          <a:ea typeface="맑은 고딕" panose="020B0503020000020004" pitchFamily="50" charset="-127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부제목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 err="1"/>
              <a:t>융합학과</a:t>
            </a:r>
            <a:r>
              <a:rPr lang="ko-KR" altLang="en-US" dirty="0"/>
              <a:t> 권오영</a:t>
            </a:r>
            <a:endParaRPr lang="en-US" altLang="ko-KR" dirty="0"/>
          </a:p>
          <a:p>
            <a:r>
              <a:rPr lang="en-US" altLang="ko-KR" dirty="0"/>
              <a:t>oykwon@koreatech.ac.kr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AI </a:t>
            </a:r>
            <a:r>
              <a:rPr lang="ko-KR" altLang="en-US" dirty="0"/>
              <a:t>프로그래밍</a:t>
            </a:r>
            <a:r>
              <a:rPr lang="en-US" altLang="ko-KR" dirty="0"/>
              <a:t>(SW</a:t>
            </a:r>
            <a:r>
              <a:rPr lang="ko-KR" altLang="en-US" dirty="0"/>
              <a:t>개발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96055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컴퓨터 소프트웨어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Programming Step (Problem solving step)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10</a:t>
            </a:fld>
            <a:r>
              <a:rPr lang="en-US" altLang="ko-KR"/>
              <a:t>-</a:t>
            </a:r>
            <a:endParaRPr lang="en-US" altLang="ko-KR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6214" y="1556792"/>
            <a:ext cx="5940771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6762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개발</a:t>
            </a:r>
            <a:endParaRPr lang="en-US" altLang="ko-KR" dirty="0"/>
          </a:p>
        </p:txBody>
      </p:sp>
      <p:sp>
        <p:nvSpPr>
          <p:cNvPr id="61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800" dirty="0"/>
              <a:t>규모가 큰 소프트웨어 개발 </a:t>
            </a:r>
            <a:endParaRPr lang="en-US" altLang="ko-KR" sz="1800" dirty="0"/>
          </a:p>
          <a:p>
            <a:r>
              <a:rPr lang="en-US" altLang="ko-KR" sz="1800" dirty="0"/>
              <a:t>Lean</a:t>
            </a:r>
            <a:r>
              <a:rPr lang="ko-KR" altLang="en-US" sz="1800" dirty="0"/>
              <a:t> </a:t>
            </a:r>
            <a:r>
              <a:rPr lang="en-US" altLang="ko-KR" sz="1800" dirty="0"/>
              <a:t>Canvas (</a:t>
            </a:r>
            <a:r>
              <a:rPr lang="ko-KR" altLang="en-US" sz="1800" dirty="0"/>
              <a:t>사업계획서</a:t>
            </a:r>
            <a:r>
              <a:rPr lang="en-US" altLang="ko-KR" sz="1800" dirty="0"/>
              <a:t>)</a:t>
            </a:r>
          </a:p>
        </p:txBody>
      </p:sp>
      <p:sp>
        <p:nvSpPr>
          <p:cNvPr id="6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4CFE701C-2F0C-4A40-8F6F-58E882B1F22C}" type="slidenum">
              <a:rPr lang="en-US" altLang="ko-KR" smtClean="0"/>
              <a:pPr>
                <a:defRPr/>
              </a:pPr>
              <a:t>11</a:t>
            </a:fld>
            <a:r>
              <a:rPr lang="en-US" altLang="ko-KR"/>
              <a:t>-</a:t>
            </a:r>
          </a:p>
        </p:txBody>
      </p:sp>
      <p:pic>
        <p:nvPicPr>
          <p:cNvPr id="7" name="Picture 3" descr="Z:\콘텐츠사업단\99_[콘텐츠개발]\2016년_[한기대 2차사업]\04_통합구현\01. 사업완료보고서 관련 문서\03. 완료스토리보드\교안이미지\0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91024" y="1915760"/>
            <a:ext cx="8811152" cy="43924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3305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856" y="2852937"/>
            <a:ext cx="4960720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개발</a:t>
            </a:r>
            <a:endParaRPr lang="en-US" altLang="ko-KR" dirty="0"/>
          </a:p>
        </p:txBody>
      </p:sp>
      <p:sp>
        <p:nvSpPr>
          <p:cNvPr id="61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800" dirty="0"/>
              <a:t>규모가 큰 소프트웨어 개발 </a:t>
            </a:r>
            <a:endParaRPr lang="en-US" altLang="ko-KR" sz="1800" dirty="0"/>
          </a:p>
          <a:p>
            <a:pPr lvl="1"/>
            <a:r>
              <a:rPr lang="ko-KR" altLang="en-US" sz="1600" dirty="0"/>
              <a:t>추상화에 의한 계층화 및 모듈화</a:t>
            </a:r>
            <a:r>
              <a:rPr lang="ko-KR" altLang="en-US" sz="1800" dirty="0"/>
              <a:t> </a:t>
            </a:r>
            <a:endParaRPr lang="en-US" altLang="ko-KR" sz="1800" dirty="0"/>
          </a:p>
          <a:p>
            <a:endParaRPr lang="en-US" altLang="ko-KR" sz="1800" dirty="0"/>
          </a:p>
        </p:txBody>
      </p:sp>
      <p:sp>
        <p:nvSpPr>
          <p:cNvPr id="6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4CFE701C-2F0C-4A40-8F6F-58E882B1F22C}" type="slidenum">
              <a:rPr lang="en-US" altLang="ko-KR" smtClean="0"/>
              <a:pPr>
                <a:defRPr/>
              </a:pPr>
              <a:t>12</a:t>
            </a:fld>
            <a:r>
              <a:rPr lang="en-US" altLang="ko-KR"/>
              <a:t>-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510" y="3284984"/>
            <a:ext cx="4694408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895684" y="2330859"/>
            <a:ext cx="1758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아마존 웹 서비스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08940" y="2060848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참조 </a:t>
            </a:r>
            <a:r>
              <a:rPr lang="ko-KR" altLang="en-US" sz="1600" dirty="0" err="1"/>
              <a:t>아키텍쳐</a:t>
            </a:r>
            <a:endParaRPr lang="ko-KR" altLang="en-US" sz="1600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6036732" y="1988840"/>
            <a:ext cx="0" cy="42989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558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개발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대규모 소프트웨어 개발</a:t>
            </a:r>
            <a:endParaRPr lang="en-US" altLang="ko-KR" dirty="0"/>
          </a:p>
          <a:p>
            <a:pPr lvl="1"/>
            <a:r>
              <a:rPr lang="ko-KR" altLang="en-US" dirty="0"/>
              <a:t>계층별 </a:t>
            </a:r>
            <a:r>
              <a:rPr lang="ko-KR" altLang="en-US" dirty="0" err="1"/>
              <a:t>모듈별</a:t>
            </a:r>
            <a:r>
              <a:rPr lang="ko-KR" altLang="en-US" dirty="0"/>
              <a:t> 개발</a:t>
            </a:r>
            <a:endParaRPr lang="en-US" altLang="ko-KR" dirty="0"/>
          </a:p>
          <a:p>
            <a:pPr lvl="1"/>
            <a:r>
              <a:rPr lang="ko-KR" altLang="en-US" dirty="0"/>
              <a:t>협업 </a:t>
            </a:r>
            <a:r>
              <a:rPr lang="en-US" altLang="ko-KR" dirty="0"/>
              <a:t>(</a:t>
            </a:r>
            <a:r>
              <a:rPr lang="ko-KR" altLang="en-US" dirty="0"/>
              <a:t>개발자와 개발자</a:t>
            </a:r>
            <a:r>
              <a:rPr lang="en-US" altLang="ko-KR" dirty="0"/>
              <a:t>, </a:t>
            </a:r>
            <a:r>
              <a:rPr lang="ko-KR" altLang="en-US" dirty="0"/>
              <a:t>개발자와 </a:t>
            </a:r>
            <a:r>
              <a:rPr lang="ko-KR" altLang="en-US" dirty="0" err="1"/>
              <a:t>시험자</a:t>
            </a:r>
            <a:r>
              <a:rPr lang="en-US" altLang="ko-KR" dirty="0"/>
              <a:t>, </a:t>
            </a:r>
            <a:r>
              <a:rPr lang="ko-KR" altLang="en-US" dirty="0"/>
              <a:t>개발자와 운영자</a:t>
            </a:r>
            <a:r>
              <a:rPr lang="en-US" altLang="ko-KR" dirty="0"/>
              <a:t>, </a:t>
            </a:r>
            <a:r>
              <a:rPr lang="ko-KR" altLang="en-US" dirty="0"/>
              <a:t>개발자와 고객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개발순서 및 관리가 필요 </a:t>
            </a:r>
            <a:br>
              <a:rPr lang="en-US" altLang="ko-KR" dirty="0"/>
            </a:br>
            <a:r>
              <a:rPr lang="en-US" altLang="ko-KR" dirty="0"/>
              <a:t>(https://opensource.com/article/19/7/cicd-pipeline-rule-them-all)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 err="1"/>
              <a:t>코드라인수</a:t>
            </a:r>
            <a:r>
              <a:rPr lang="ko-KR" altLang="en-US" dirty="0"/>
              <a:t> </a:t>
            </a:r>
            <a:r>
              <a:rPr lang="en-US" altLang="ko-KR" sz="1600" dirty="0"/>
              <a:t>(https://informationisbeautiful.net/visualizations/million-lines-of-code/)</a:t>
            </a:r>
          </a:p>
          <a:p>
            <a:pPr lvl="2"/>
            <a:r>
              <a:rPr lang="en-US" altLang="ko-KR" dirty="0"/>
              <a:t>Windows 7: 40,000,000; Facebook: 61,000,000; car software: 100,000,000</a:t>
            </a:r>
          </a:p>
          <a:p>
            <a:r>
              <a:rPr lang="ko-KR" altLang="en-US" dirty="0"/>
              <a:t>소프트웨어 생명주기 </a:t>
            </a:r>
            <a:endParaRPr lang="en-US" altLang="ko-KR" dirty="0"/>
          </a:p>
          <a:p>
            <a:pPr lvl="1"/>
            <a:r>
              <a:rPr lang="ko-KR" altLang="en-US" dirty="0"/>
              <a:t>개발 </a:t>
            </a:r>
            <a:r>
              <a:rPr lang="en-US" altLang="ko-KR" dirty="0"/>
              <a:t>      </a:t>
            </a:r>
            <a:r>
              <a:rPr lang="ko-KR" altLang="en-US" dirty="0"/>
              <a:t>유지보수 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,  windows update)       </a:t>
            </a:r>
            <a:r>
              <a:rPr lang="ko-KR" altLang="en-US" dirty="0"/>
              <a:t>폐기</a:t>
            </a:r>
            <a:endParaRPr lang="en-US" altLang="ko-KR" dirty="0"/>
          </a:p>
          <a:p>
            <a:pPr lvl="1"/>
            <a:endParaRPr lang="en-US" altLang="ko-KR" sz="900" dirty="0"/>
          </a:p>
          <a:p>
            <a:pPr lvl="1"/>
            <a:r>
              <a:rPr lang="ko-KR" altLang="en-US" dirty="0"/>
              <a:t>최근은 지속적인 개발</a:t>
            </a:r>
            <a:r>
              <a:rPr lang="en-US" altLang="ko-KR" dirty="0"/>
              <a:t>/</a:t>
            </a:r>
            <a:r>
              <a:rPr lang="ko-KR" altLang="en-US" dirty="0"/>
              <a:t>배포 형태로 운영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13</a:t>
            </a:fld>
            <a:r>
              <a:rPr lang="en-US" altLang="ko-KR"/>
              <a:t>-</a:t>
            </a:r>
          </a:p>
        </p:txBody>
      </p:sp>
      <p:grpSp>
        <p:nvGrpSpPr>
          <p:cNvPr id="26" name="그룹 25"/>
          <p:cNvGrpSpPr/>
          <p:nvPr/>
        </p:nvGrpSpPr>
        <p:grpSpPr>
          <a:xfrm>
            <a:off x="2279576" y="5316266"/>
            <a:ext cx="3888432" cy="360040"/>
            <a:chOff x="1835696" y="4005064"/>
            <a:chExt cx="3600400" cy="360040"/>
          </a:xfrm>
        </p:grpSpPr>
        <p:cxnSp>
          <p:nvCxnSpPr>
            <p:cNvPr id="10" name="직선 연결선 9"/>
            <p:cNvCxnSpPr/>
            <p:nvPr/>
          </p:nvCxnSpPr>
          <p:spPr>
            <a:xfrm>
              <a:off x="1835696" y="4005064"/>
              <a:ext cx="2880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5148064" y="4005064"/>
              <a:ext cx="2880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5292080" y="4005064"/>
              <a:ext cx="0" cy="3600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 flipH="1">
              <a:off x="1979712" y="4365104"/>
              <a:ext cx="331236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/>
            <p:cNvCxnSpPr/>
            <p:nvPr/>
          </p:nvCxnSpPr>
          <p:spPr>
            <a:xfrm flipV="1">
              <a:off x="1979712" y="4005064"/>
              <a:ext cx="0" cy="36004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28" y="2911583"/>
            <a:ext cx="7875851" cy="1237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373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개발 모델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폭포수모델</a:t>
            </a:r>
            <a:r>
              <a:rPr lang="en-US" altLang="ko-KR" dirty="0"/>
              <a:t>(waterfall)</a:t>
            </a:r>
          </a:p>
          <a:p>
            <a:pPr lvl="1"/>
            <a:r>
              <a:rPr lang="ko-KR" altLang="en-US" dirty="0"/>
              <a:t>전통적인</a:t>
            </a:r>
            <a:r>
              <a:rPr lang="en-US" altLang="ko-KR" dirty="0"/>
              <a:t> </a:t>
            </a:r>
            <a:r>
              <a:rPr lang="ko-KR" altLang="en-US" dirty="0"/>
              <a:t>모델</a:t>
            </a:r>
            <a:endParaRPr lang="en-US" altLang="ko-KR" dirty="0"/>
          </a:p>
          <a:p>
            <a:pPr lvl="1"/>
            <a:r>
              <a:rPr lang="ko-KR" altLang="en-US" dirty="0"/>
              <a:t>순차적 개발</a:t>
            </a:r>
            <a:endParaRPr lang="en-US" altLang="ko-KR" dirty="0"/>
          </a:p>
          <a:p>
            <a:pPr lvl="1"/>
            <a:r>
              <a:rPr lang="ko-KR" altLang="en-US" dirty="0"/>
              <a:t>완료된 단계 이후 </a:t>
            </a:r>
            <a:br>
              <a:rPr lang="en-US" altLang="ko-KR" dirty="0"/>
            </a:br>
            <a:r>
              <a:rPr lang="ko-KR" altLang="en-US" dirty="0"/>
              <a:t>이전 단계의 변동이</a:t>
            </a:r>
            <a:br>
              <a:rPr lang="en-US" altLang="ko-KR" dirty="0"/>
            </a:br>
            <a:r>
              <a:rPr lang="ko-KR" altLang="en-US" dirty="0"/>
              <a:t>필요한 경우 처리가 </a:t>
            </a:r>
            <a:br>
              <a:rPr lang="en-US" altLang="ko-KR" dirty="0"/>
            </a:br>
            <a:r>
              <a:rPr lang="ko-KR" altLang="en-US" dirty="0"/>
              <a:t>어려움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 err="1"/>
              <a:t>군사용등</a:t>
            </a:r>
            <a:r>
              <a:rPr lang="ko-KR" altLang="en-US" dirty="0"/>
              <a:t> 고비용</a:t>
            </a:r>
            <a:r>
              <a:rPr lang="en-US" altLang="ko-KR" dirty="0"/>
              <a:t>, </a:t>
            </a:r>
            <a:r>
              <a:rPr lang="ko-KR" altLang="en-US" dirty="0" err="1"/>
              <a:t>고위험</a:t>
            </a:r>
            <a:br>
              <a:rPr lang="en-US" altLang="ko-KR" dirty="0"/>
            </a:br>
            <a:r>
              <a:rPr lang="ko-KR" altLang="en-US" dirty="0"/>
              <a:t>소프트웨어개발에 적합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최근 상용소프트웨어는 빨리 배포하고 지속적으로 개선하는 형태가 </a:t>
            </a:r>
            <a:r>
              <a:rPr lang="ko-KR" altLang="en-US" dirty="0" err="1"/>
              <a:t>바람직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14</a:t>
            </a:fld>
            <a:r>
              <a:rPr lang="en-US" altLang="ko-KR"/>
              <a:t>-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984" y="1412776"/>
            <a:ext cx="6192688" cy="29211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64566" y="4358570"/>
            <a:ext cx="3778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출처</a:t>
            </a:r>
            <a:r>
              <a:rPr lang="en-US" altLang="ko-KR" dirty="0"/>
              <a:t>: https://multicore-it.com/45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5986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폭포수 모델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계획</a:t>
            </a:r>
            <a:endParaRPr lang="en-US" altLang="ko-KR" dirty="0"/>
          </a:p>
          <a:p>
            <a:pPr lvl="1"/>
            <a:r>
              <a:rPr lang="ko-KR" altLang="en-US" dirty="0"/>
              <a:t>개발 범위를 결정한다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임무를 나눈다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개발계획서를 작성한다</a:t>
            </a:r>
            <a:r>
              <a:rPr lang="en-US" altLang="ko-KR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요구분석</a:t>
            </a:r>
            <a:endParaRPr lang="en-US" altLang="ko-KR" dirty="0"/>
          </a:p>
          <a:p>
            <a:pPr lvl="1"/>
            <a:r>
              <a:rPr lang="ko-KR" altLang="en-US" dirty="0"/>
              <a:t>기능적 요구사항과 </a:t>
            </a:r>
            <a:br>
              <a:rPr lang="en-US" altLang="ko-KR" dirty="0"/>
            </a:br>
            <a:r>
              <a:rPr lang="ko-KR" altLang="en-US" dirty="0"/>
              <a:t>비기능적 요구사항을 분석한다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요구 사항 명세서를 작성한다</a:t>
            </a:r>
            <a:r>
              <a:rPr lang="en-US" altLang="ko-KR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설계</a:t>
            </a:r>
            <a:endParaRPr lang="en-US" altLang="ko-KR" dirty="0"/>
          </a:p>
          <a:p>
            <a:pPr lvl="1"/>
            <a:r>
              <a:rPr lang="ko-KR" altLang="en-US" dirty="0"/>
              <a:t>기본설계</a:t>
            </a:r>
            <a:r>
              <a:rPr lang="en-US" altLang="ko-KR" dirty="0"/>
              <a:t>: </a:t>
            </a:r>
            <a:r>
              <a:rPr lang="ko-KR" altLang="en-US" dirty="0"/>
              <a:t>소프트웨어의 </a:t>
            </a:r>
            <a:br>
              <a:rPr lang="en-US" altLang="ko-KR" dirty="0"/>
            </a:br>
            <a:r>
              <a:rPr lang="ko-KR" altLang="en-US" dirty="0"/>
              <a:t>전체 구조를 작성한다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상세설계</a:t>
            </a:r>
            <a:r>
              <a:rPr lang="en-US" altLang="ko-KR" dirty="0"/>
              <a:t>: </a:t>
            </a:r>
            <a:r>
              <a:rPr lang="ko-KR" altLang="en-US" dirty="0"/>
              <a:t>독립적인 기능별로 </a:t>
            </a:r>
            <a:br>
              <a:rPr lang="en-US" altLang="ko-KR" dirty="0"/>
            </a:br>
            <a:r>
              <a:rPr lang="ko-KR" altLang="en-US" dirty="0"/>
              <a:t>나눈다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15</a:t>
            </a:fld>
            <a:r>
              <a:rPr lang="en-US" altLang="ko-KR"/>
              <a:t>-</a:t>
            </a:r>
          </a:p>
        </p:txBody>
      </p:sp>
      <p:sp>
        <p:nvSpPr>
          <p:cNvPr id="5" name="내용 개체 틀 2"/>
          <p:cNvSpPr txBox="1">
            <a:spLocks/>
          </p:cNvSpPr>
          <p:nvPr/>
        </p:nvSpPr>
        <p:spPr bwMode="auto">
          <a:xfrm>
            <a:off x="6023992" y="1186674"/>
            <a:ext cx="4104456" cy="5242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Font typeface="Wingdings" pitchFamily="2" charset="2"/>
              <a:buChar char="v"/>
              <a:defRPr kumimoji="1" sz="20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  <a:cs typeface="Times New Roman" pitchFamily="18" charset="0"/>
              </a:defRPr>
            </a:lvl1pPr>
            <a:lvl2pPr marL="742950" indent="-28575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ClrTx/>
              <a:buFont typeface="Wingdings" pitchFamily="2" charset="2"/>
              <a:buChar char="§"/>
              <a:defRPr kumimoji="1" sz="18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  <a:cs typeface="Times New Roman" pitchFamily="18" charset="0"/>
              </a:defRPr>
            </a:lvl2pPr>
            <a:lvl3pPr marL="1143000" indent="-22860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ClrTx/>
              <a:buFont typeface="Wingdings" pitchFamily="2" charset="2"/>
              <a:buChar char="ü"/>
              <a:defRPr kumimoji="1" sz="16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  <a:cs typeface="Times New Roman" pitchFamily="18" charset="0"/>
              </a:defRPr>
            </a:lvl3pPr>
            <a:lvl4pPr marL="1600200" indent="-22860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ClrTx/>
              <a:buChar char="–"/>
              <a:defRPr kumimoji="1" sz="14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  <a:cs typeface="Times New Roman" pitchFamily="18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1400">
                <a:solidFill>
                  <a:schemeClr val="tx1"/>
                </a:solidFill>
                <a:latin typeface="Times New Roman" pitchFamily="18" charset="0"/>
                <a:ea typeface="굴림" pitchFamily="50" charset="-127"/>
                <a:cs typeface="Times New Roman" pitchFamily="18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457200" indent="-457200">
              <a:buFont typeface="+mj-lt"/>
              <a:buAutoNum type="arabicPeriod" startAt="4"/>
            </a:pPr>
            <a:r>
              <a:rPr lang="ko-KR" altLang="en-US" kern="0" dirty="0"/>
              <a:t>구현</a:t>
            </a:r>
            <a:endParaRPr lang="en-US" altLang="ko-KR" kern="0" dirty="0"/>
          </a:p>
          <a:p>
            <a:pPr lvl="1"/>
            <a:r>
              <a:rPr lang="ko-KR" altLang="en-US" kern="0" dirty="0"/>
              <a:t>프로그램을 작성</a:t>
            </a:r>
            <a:r>
              <a:rPr lang="en-US" altLang="ko-KR" kern="0" dirty="0"/>
              <a:t>(</a:t>
            </a:r>
            <a:r>
              <a:rPr lang="ko-KR" altLang="en-US" kern="0" dirty="0"/>
              <a:t>코딩</a:t>
            </a:r>
            <a:r>
              <a:rPr lang="en-US" altLang="ko-KR" kern="0" dirty="0"/>
              <a:t>)</a:t>
            </a:r>
            <a:r>
              <a:rPr lang="ko-KR" altLang="en-US" kern="0" dirty="0"/>
              <a:t>한다</a:t>
            </a:r>
            <a:r>
              <a:rPr lang="en-US" altLang="ko-KR" kern="0" dirty="0"/>
              <a:t>.</a:t>
            </a:r>
          </a:p>
          <a:p>
            <a:pPr marL="457200" indent="-457200">
              <a:buFont typeface="+mj-lt"/>
              <a:buAutoNum type="arabicPeriod" startAt="4"/>
            </a:pPr>
            <a:r>
              <a:rPr lang="ko-KR" altLang="en-US" kern="0" dirty="0"/>
              <a:t>테스트</a:t>
            </a:r>
            <a:endParaRPr lang="en-US" altLang="ko-KR" kern="0" dirty="0"/>
          </a:p>
          <a:p>
            <a:pPr lvl="1"/>
            <a:r>
              <a:rPr lang="ko-KR" altLang="en-US" kern="0" dirty="0"/>
              <a:t>테스트 케이스를 작성한다</a:t>
            </a:r>
            <a:r>
              <a:rPr lang="en-US" altLang="ko-KR" kern="0" dirty="0"/>
              <a:t>.</a:t>
            </a:r>
          </a:p>
          <a:p>
            <a:pPr lvl="1"/>
            <a:r>
              <a:rPr lang="ko-KR" altLang="en-US" kern="0" dirty="0"/>
              <a:t>개별 테스트를 진행한다</a:t>
            </a:r>
            <a:r>
              <a:rPr lang="en-US" altLang="ko-KR" kern="0" dirty="0"/>
              <a:t>.</a:t>
            </a:r>
          </a:p>
          <a:p>
            <a:pPr lvl="1"/>
            <a:r>
              <a:rPr lang="ko-KR" altLang="en-US" kern="0" dirty="0"/>
              <a:t>전체 테스트를 진행한다</a:t>
            </a:r>
            <a:r>
              <a:rPr lang="en-US" altLang="ko-KR" kern="0" dirty="0"/>
              <a:t>.</a:t>
            </a:r>
          </a:p>
          <a:p>
            <a:pPr marL="457200" indent="-457200">
              <a:buFont typeface="+mj-lt"/>
              <a:buAutoNum type="arabicPeriod" startAt="4"/>
            </a:pPr>
            <a:r>
              <a:rPr lang="ko-KR" altLang="en-US" kern="0" dirty="0"/>
              <a:t>문서화</a:t>
            </a:r>
            <a:endParaRPr lang="en-US" altLang="ko-KR" kern="0" dirty="0"/>
          </a:p>
          <a:p>
            <a:pPr lvl="1"/>
            <a:r>
              <a:rPr lang="ko-KR" altLang="en-US" kern="0" dirty="0"/>
              <a:t>작동 사양 설명서를 작성한다</a:t>
            </a:r>
            <a:r>
              <a:rPr lang="en-US" altLang="ko-KR" kern="0" dirty="0"/>
              <a:t>.</a:t>
            </a:r>
          </a:p>
          <a:p>
            <a:pPr lvl="1"/>
            <a:r>
              <a:rPr lang="ko-KR" altLang="en-US" kern="0" dirty="0"/>
              <a:t>소스코드 및 테스트 결과</a:t>
            </a:r>
            <a:br>
              <a:rPr lang="en-US" altLang="ko-KR" kern="0" dirty="0"/>
            </a:br>
            <a:r>
              <a:rPr lang="ko-KR" altLang="en-US" kern="0" dirty="0"/>
              <a:t>보고서를 작성한다</a:t>
            </a:r>
            <a:r>
              <a:rPr lang="en-US" altLang="ko-KR" kern="0" dirty="0"/>
              <a:t>.</a:t>
            </a:r>
          </a:p>
          <a:p>
            <a:pPr marL="457200" indent="-457200">
              <a:buFont typeface="+mj-lt"/>
              <a:buAutoNum type="arabicPeriod" startAt="4"/>
            </a:pPr>
            <a:r>
              <a:rPr lang="ko-KR" altLang="en-US" kern="0" dirty="0"/>
              <a:t>유지보수</a:t>
            </a:r>
            <a:endParaRPr lang="en-US" altLang="ko-KR" kern="0" dirty="0"/>
          </a:p>
          <a:p>
            <a:pPr lvl="1"/>
            <a:r>
              <a:rPr lang="ko-KR" altLang="en-US" kern="0" dirty="0"/>
              <a:t>개선과 갱신을 수행한다</a:t>
            </a:r>
            <a:r>
              <a:rPr lang="en-US" altLang="ko-KR" kern="0" dirty="0"/>
              <a:t>.</a:t>
            </a:r>
            <a:endParaRPr lang="ko-KR" altLang="en-US" kern="0" dirty="0"/>
          </a:p>
        </p:txBody>
      </p:sp>
    </p:spTree>
    <p:extLst>
      <p:ext uri="{BB962C8B-B14F-4D97-AF65-F5344CB8AC3E}">
        <p14:creationId xmlns:p14="http://schemas.microsoft.com/office/powerpoint/2010/main" val="329983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단계적 모델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단계적</a:t>
            </a:r>
            <a:r>
              <a:rPr lang="en-US" altLang="ko-KR" dirty="0"/>
              <a:t>(Phased)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</a:p>
          <a:p>
            <a:pPr lvl="1"/>
            <a:r>
              <a:rPr lang="ko-KR" altLang="en-US" dirty="0"/>
              <a:t>소프트웨어를 제공하고 사용과 개발을 동시에 진행</a:t>
            </a:r>
            <a:endParaRPr lang="en-US" altLang="ko-KR" dirty="0"/>
          </a:p>
          <a:p>
            <a:pPr lvl="1"/>
            <a:r>
              <a:rPr lang="ko-KR" altLang="en-US" dirty="0"/>
              <a:t>점증적</a:t>
            </a:r>
            <a:r>
              <a:rPr lang="en-US" altLang="ko-KR" dirty="0"/>
              <a:t>(incremental) </a:t>
            </a:r>
            <a:r>
              <a:rPr lang="ko-KR" altLang="en-US" dirty="0"/>
              <a:t>모델</a:t>
            </a:r>
            <a:endParaRPr lang="en-US" altLang="ko-KR" dirty="0"/>
          </a:p>
          <a:p>
            <a:pPr lvl="2"/>
            <a:r>
              <a:rPr lang="ko-KR" altLang="en-US" dirty="0"/>
              <a:t>단위기능별로 소프트웨어를 제공</a:t>
            </a:r>
            <a:endParaRPr lang="en-US" altLang="ko-KR" dirty="0"/>
          </a:p>
          <a:p>
            <a:pPr lvl="3"/>
            <a:r>
              <a:rPr lang="en-US" altLang="ko-KR" dirty="0"/>
              <a:t>1</a:t>
            </a:r>
            <a:r>
              <a:rPr lang="ko-KR" altLang="en-US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구매 프로그램 개발</a:t>
            </a:r>
            <a:endParaRPr lang="en-US" altLang="ko-KR" dirty="0"/>
          </a:p>
          <a:p>
            <a:pPr lvl="3"/>
            <a:r>
              <a:rPr lang="en-US" altLang="ko-KR" dirty="0"/>
              <a:t>2</a:t>
            </a:r>
            <a:r>
              <a:rPr lang="ko-KR" altLang="en-US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회계 프로그램 개발</a:t>
            </a:r>
            <a:r>
              <a:rPr lang="en-US" altLang="ko-KR" dirty="0"/>
              <a:t>; </a:t>
            </a:r>
            <a:r>
              <a:rPr lang="ko-KR" altLang="en-US" dirty="0"/>
              <a:t>구매 프로그램 사용</a:t>
            </a:r>
            <a:r>
              <a:rPr lang="en-US" altLang="ko-KR" dirty="0"/>
              <a:t>(</a:t>
            </a:r>
            <a:r>
              <a:rPr lang="ko-KR" altLang="en-US" dirty="0"/>
              <a:t>유지보수</a:t>
            </a:r>
            <a:r>
              <a:rPr lang="en-US" altLang="ko-KR" dirty="0"/>
              <a:t>)</a:t>
            </a:r>
          </a:p>
          <a:p>
            <a:pPr lvl="3"/>
            <a:r>
              <a:rPr lang="en-US" altLang="ko-KR" dirty="0"/>
              <a:t>3</a:t>
            </a:r>
            <a:r>
              <a:rPr lang="ko-KR" altLang="en-US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인사관리 프로그램 개발</a:t>
            </a:r>
            <a:r>
              <a:rPr lang="en-US" altLang="ko-KR" dirty="0"/>
              <a:t>; </a:t>
            </a:r>
            <a:r>
              <a:rPr lang="ko-KR" altLang="en-US" dirty="0"/>
              <a:t>회계프로그램 사용</a:t>
            </a:r>
            <a:r>
              <a:rPr lang="en-US" altLang="ko-KR" dirty="0"/>
              <a:t>(</a:t>
            </a:r>
            <a:r>
              <a:rPr lang="ko-KR" altLang="en-US" dirty="0"/>
              <a:t>유지보수</a:t>
            </a:r>
            <a:r>
              <a:rPr lang="en-US" altLang="ko-KR" dirty="0"/>
              <a:t>); </a:t>
            </a:r>
            <a:br>
              <a:rPr lang="en-US" altLang="ko-KR" dirty="0"/>
            </a:br>
            <a:r>
              <a:rPr lang="en-US" altLang="ko-KR" dirty="0"/>
              <a:t>            </a:t>
            </a:r>
            <a:r>
              <a:rPr lang="ko-KR" altLang="en-US" dirty="0"/>
              <a:t>구매 프로그램</a:t>
            </a:r>
            <a:r>
              <a:rPr lang="en-US" altLang="ko-KR" dirty="0"/>
              <a:t> </a:t>
            </a:r>
            <a:r>
              <a:rPr lang="ko-KR" altLang="en-US" dirty="0"/>
              <a:t>사용</a:t>
            </a:r>
            <a:r>
              <a:rPr lang="en-US" altLang="ko-KR" dirty="0"/>
              <a:t>(</a:t>
            </a:r>
            <a:r>
              <a:rPr lang="ko-KR" altLang="en-US" dirty="0"/>
              <a:t>유지보수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반복적</a:t>
            </a:r>
            <a:r>
              <a:rPr lang="en-US" altLang="ko-KR" dirty="0"/>
              <a:t>(iterative)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</a:p>
          <a:p>
            <a:pPr lvl="2"/>
            <a:r>
              <a:rPr lang="ko-KR" altLang="en-US" dirty="0"/>
              <a:t>전체기능을 간략하게 제공 </a:t>
            </a:r>
            <a:r>
              <a:rPr lang="en-US" altLang="ko-KR" dirty="0"/>
              <a:t>(prototyping; version 1)</a:t>
            </a:r>
          </a:p>
          <a:p>
            <a:pPr lvl="2"/>
            <a:r>
              <a:rPr lang="ko-KR" altLang="en-US" dirty="0"/>
              <a:t>기능과 성능을 개선한 </a:t>
            </a:r>
            <a:r>
              <a:rPr lang="en-US" altLang="ko-KR" dirty="0"/>
              <a:t>version 2 </a:t>
            </a:r>
            <a:r>
              <a:rPr lang="ko-KR" altLang="en-US" dirty="0"/>
              <a:t>제공</a:t>
            </a:r>
            <a:endParaRPr lang="en-US" altLang="ko-KR" dirty="0"/>
          </a:p>
          <a:p>
            <a:pPr lvl="2"/>
            <a:r>
              <a:rPr lang="ko-KR" altLang="en-US" dirty="0"/>
              <a:t>개발과 배포를 반복적으로 수행하여 소프트웨어 품질 향상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16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667459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928" y="2060848"/>
            <a:ext cx="5976664" cy="333946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애자일 모델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계속적으로 요구사항이 추가 및 변경될 수 있다는 가정하에 </a:t>
            </a:r>
            <a:br>
              <a:rPr lang="en-US" altLang="ko-KR" dirty="0"/>
            </a:br>
            <a:r>
              <a:rPr lang="ko-KR" altLang="en-US" dirty="0"/>
              <a:t>소프트웨어 제작</a:t>
            </a:r>
            <a:endParaRPr lang="en-US" altLang="ko-KR" dirty="0"/>
          </a:p>
          <a:p>
            <a:pPr lvl="1"/>
            <a:r>
              <a:rPr lang="ko-KR" altLang="en-US" dirty="0"/>
              <a:t>짧은 주기</a:t>
            </a:r>
            <a:r>
              <a:rPr lang="en-US" altLang="ko-KR" dirty="0"/>
              <a:t>(1</a:t>
            </a:r>
            <a:r>
              <a:rPr lang="ko-KR" altLang="en-US" dirty="0"/>
              <a:t>주 부터 </a:t>
            </a:r>
            <a:r>
              <a:rPr lang="en-US" altLang="ko-KR" dirty="0"/>
              <a:t>2-3</a:t>
            </a:r>
            <a:r>
              <a:rPr lang="ko-KR" altLang="en-US" dirty="0"/>
              <a:t>달까지</a:t>
            </a:r>
            <a:r>
              <a:rPr lang="en-US" altLang="ko-KR" dirty="0"/>
              <a:t>)</a:t>
            </a:r>
            <a:r>
              <a:rPr lang="ko-KR" altLang="en-US" dirty="0"/>
              <a:t>로</a:t>
            </a:r>
            <a:br>
              <a:rPr lang="en-US" altLang="ko-KR" dirty="0"/>
            </a:br>
            <a:r>
              <a:rPr lang="ko-KR" altLang="en-US" dirty="0"/>
              <a:t>소프트웨어를 개발하고 배포</a:t>
            </a:r>
            <a:r>
              <a:rPr lang="en-US" altLang="ko-KR" dirty="0"/>
              <a:t>(</a:t>
            </a:r>
            <a:r>
              <a:rPr lang="ko-KR" altLang="en-US" dirty="0"/>
              <a:t>운영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추가되거나 변경된 요구사항을</a:t>
            </a:r>
            <a:br>
              <a:rPr lang="en-US" altLang="ko-KR" dirty="0"/>
            </a:br>
            <a:r>
              <a:rPr lang="ko-KR" altLang="en-US" dirty="0"/>
              <a:t>반영하여 개선된 소프트웨어를 </a:t>
            </a:r>
            <a:br>
              <a:rPr lang="en-US" altLang="ko-KR" dirty="0"/>
            </a:br>
            <a:r>
              <a:rPr lang="ko-KR" altLang="en-US" dirty="0"/>
              <a:t>개발 및 배포 </a:t>
            </a:r>
            <a:r>
              <a:rPr lang="en-US" altLang="ko-KR" dirty="0"/>
              <a:t>(</a:t>
            </a:r>
            <a:r>
              <a:rPr lang="ko-KR" altLang="en-US" dirty="0"/>
              <a:t>개선과 배포를 </a:t>
            </a:r>
            <a:br>
              <a:rPr lang="en-US" altLang="ko-KR" dirty="0"/>
            </a:br>
            <a:r>
              <a:rPr lang="ko-KR" altLang="en-US" dirty="0"/>
              <a:t>반복적으로 수행</a:t>
            </a:r>
            <a:r>
              <a:rPr lang="en-US" altLang="ko-KR" dirty="0"/>
              <a:t>)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914400" lvl="2" indent="0">
              <a:buNone/>
            </a:pPr>
            <a:r>
              <a:rPr lang="en-US" altLang="ko-KR" dirty="0"/>
              <a:t>		                              (</a:t>
            </a:r>
            <a:r>
              <a:rPr lang="ko-KR" altLang="en-US" dirty="0"/>
              <a:t>출처 </a:t>
            </a:r>
            <a:r>
              <a:rPr lang="en-US" altLang="ko-KR" dirty="0"/>
              <a:t>https://www.tutorialspoint.com/sdlc/sdlc_agile_model.htm)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17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790670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설계 및 구현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800" dirty="0"/>
              <a:t>기본설계</a:t>
            </a:r>
            <a:r>
              <a:rPr lang="en-US" altLang="ko-KR" sz="1800" dirty="0"/>
              <a:t>, </a:t>
            </a:r>
            <a:r>
              <a:rPr lang="ko-KR" altLang="en-US" sz="1800" dirty="0"/>
              <a:t>상세 설계 후에 코딩을 수행</a:t>
            </a:r>
            <a:endParaRPr lang="en-US" altLang="ko-KR" sz="1800" dirty="0"/>
          </a:p>
          <a:p>
            <a:pPr lvl="1"/>
            <a:r>
              <a:rPr lang="ko-KR" altLang="en-US" sz="1600" dirty="0"/>
              <a:t>기본설계</a:t>
            </a:r>
            <a:r>
              <a:rPr lang="en-US" altLang="ko-KR" sz="1600" dirty="0"/>
              <a:t>: </a:t>
            </a:r>
            <a:r>
              <a:rPr lang="ko-KR" altLang="en-US" sz="1600" dirty="0"/>
              <a:t>계층별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모듈별로</a:t>
            </a:r>
            <a:r>
              <a:rPr lang="ko-KR" altLang="en-US" sz="1600" dirty="0"/>
              <a:t> 구성 </a:t>
            </a:r>
            <a:r>
              <a:rPr lang="en-US" altLang="ko-KR" sz="1600" dirty="0"/>
              <a:t>(</a:t>
            </a:r>
            <a:r>
              <a:rPr lang="ko-KR" altLang="en-US" sz="1600" dirty="0"/>
              <a:t>계층</a:t>
            </a:r>
            <a:r>
              <a:rPr lang="en-US" altLang="ko-KR" sz="1600" dirty="0"/>
              <a:t>, </a:t>
            </a:r>
            <a:r>
              <a:rPr lang="ko-KR" altLang="en-US" sz="1600" dirty="0"/>
              <a:t>모듈</a:t>
            </a:r>
            <a:r>
              <a:rPr lang="en-US" altLang="ko-KR" sz="1600" dirty="0"/>
              <a:t>, </a:t>
            </a:r>
            <a:r>
              <a:rPr lang="ko-KR" altLang="en-US" sz="1600" dirty="0"/>
              <a:t>함수</a:t>
            </a:r>
            <a:r>
              <a:rPr lang="en-US" altLang="ko-KR" sz="1600" dirty="0"/>
              <a:t>)</a:t>
            </a:r>
          </a:p>
          <a:p>
            <a:pPr lvl="1"/>
            <a:r>
              <a:rPr lang="ko-KR" altLang="en-US" sz="1600" dirty="0"/>
              <a:t>상세설계</a:t>
            </a:r>
            <a:r>
              <a:rPr lang="en-US" altLang="ko-KR" sz="1600" dirty="0"/>
              <a:t>: </a:t>
            </a:r>
            <a:r>
              <a:rPr lang="ko-KR" altLang="en-US" sz="1600" dirty="0"/>
              <a:t>함수 단위의 설계 </a:t>
            </a:r>
            <a:endParaRPr lang="en-US" altLang="ko-KR" sz="1600" dirty="0"/>
          </a:p>
          <a:p>
            <a:pPr lvl="2"/>
            <a:r>
              <a:rPr lang="ko-KR" altLang="en-US" sz="1400" dirty="0"/>
              <a:t>비용</a:t>
            </a:r>
            <a:r>
              <a:rPr lang="en-US" altLang="ko-KR" sz="1400" dirty="0"/>
              <a:t>, </a:t>
            </a:r>
            <a:r>
              <a:rPr lang="ko-KR" altLang="en-US" sz="1400" dirty="0"/>
              <a:t>개발인력의 능력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일정등을</a:t>
            </a:r>
            <a:r>
              <a:rPr lang="ko-KR" altLang="en-US" sz="1400" dirty="0"/>
              <a:t> 고려하여 상세설계의 수준을 결정</a:t>
            </a:r>
            <a:endParaRPr lang="en-US" altLang="ko-KR" sz="1400" dirty="0"/>
          </a:p>
          <a:p>
            <a:pPr lvl="1"/>
            <a:r>
              <a:rPr lang="ko-KR" altLang="en-US" sz="1600" dirty="0" err="1"/>
              <a:t>설계시는</a:t>
            </a:r>
            <a:r>
              <a:rPr lang="ko-KR" altLang="en-US" sz="1600" dirty="0"/>
              <a:t> 순서도나 의사코드</a:t>
            </a:r>
            <a:r>
              <a:rPr lang="en-US" altLang="ko-KR" sz="1600" dirty="0"/>
              <a:t>(pseudo code) </a:t>
            </a:r>
            <a:r>
              <a:rPr lang="ko-KR" altLang="en-US" sz="1600" dirty="0"/>
              <a:t>작성</a:t>
            </a:r>
            <a:endParaRPr lang="en-US" altLang="ko-KR" sz="1600" dirty="0"/>
          </a:p>
          <a:p>
            <a:r>
              <a:rPr lang="ko-KR" altLang="en-US" dirty="0"/>
              <a:t>설계가 상세할 수록 구현 시간과 시험 시간이 단축 </a:t>
            </a:r>
            <a:r>
              <a:rPr lang="en-US" altLang="ko-KR" dirty="0"/>
              <a:t>(</a:t>
            </a:r>
            <a:r>
              <a:rPr lang="ko-KR" altLang="en-US" dirty="0"/>
              <a:t>현실은 </a:t>
            </a:r>
            <a:r>
              <a:rPr lang="en-US" altLang="ko-KR" dirty="0"/>
              <a:t>?)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457200" lvl="1" indent="0" algn="ctr">
              <a:buNone/>
            </a:pPr>
            <a:r>
              <a:rPr lang="ko-KR" altLang="en-US" sz="2000" dirty="0"/>
              <a:t>컴퓨팅사고의 중요한 개념</a:t>
            </a:r>
            <a:r>
              <a:rPr lang="en-US" altLang="ko-KR" sz="2000" dirty="0"/>
              <a:t>: </a:t>
            </a:r>
            <a:r>
              <a:rPr lang="ko-KR" altLang="en-US" sz="2000" i="1" dirty="0"/>
              <a:t>추상화</a:t>
            </a:r>
            <a:r>
              <a:rPr lang="en-US" altLang="ko-KR" sz="2000" i="1" dirty="0"/>
              <a:t>, </a:t>
            </a:r>
            <a:r>
              <a:rPr lang="ko-KR" altLang="en-US" sz="2000" i="1" dirty="0"/>
              <a:t>반복</a:t>
            </a:r>
            <a:endParaRPr lang="en-US" altLang="ko-KR" sz="2000" i="1" dirty="0"/>
          </a:p>
          <a:p>
            <a:pPr marL="457200" lvl="1" indent="0" algn="ctr">
              <a:buNone/>
            </a:pPr>
            <a:endParaRPr lang="en-US" altLang="ko-KR" sz="2000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18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407634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36" y="531028"/>
            <a:ext cx="8921751" cy="63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Git</a:t>
            </a:r>
            <a:r>
              <a:rPr lang="en-US" altLang="ko-KR" dirty="0"/>
              <a:t> </a:t>
            </a:r>
            <a:r>
              <a:rPr lang="ko-KR" altLang="en-US" dirty="0"/>
              <a:t>과 </a:t>
            </a:r>
            <a:r>
              <a:rPr lang="en-US" altLang="ko-KR" dirty="0" err="1"/>
              <a:t>Github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19</a:t>
            </a:fld>
            <a:r>
              <a:rPr lang="en-US" altLang="ko-KR"/>
              <a:t>-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767408" y="3429000"/>
            <a:ext cx="4176464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84" y="1196752"/>
            <a:ext cx="6118452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2164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cap="none" dirty="0"/>
              <a:t>Grady </a:t>
            </a:r>
            <a:r>
              <a:rPr lang="en-US" altLang="ko-KR" sz="2400" cap="none" dirty="0" err="1"/>
              <a:t>Booch</a:t>
            </a:r>
            <a:r>
              <a:rPr lang="en-US" altLang="ko-KR" sz="2400" cap="none" dirty="0"/>
              <a:t>, “The History of Software Engineering,” </a:t>
            </a:r>
            <a:r>
              <a:rPr lang="en-US" altLang="ko-KR" sz="2400" cap="none" dirty="0" err="1"/>
              <a:t>ComputingEdge</a:t>
            </a:r>
            <a:r>
              <a:rPr lang="en-US" altLang="ko-KR" sz="2400" cap="none" dirty="0"/>
              <a:t>, Sep. 2019, pp. 8 ~ 14</a:t>
            </a:r>
            <a:endParaRPr lang="ko-KR" altLang="en-US" sz="2400" cap="none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25195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552" y="466949"/>
            <a:ext cx="8273679" cy="58423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버전관리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20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0709929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ALM with Open Source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24744"/>
            <a:ext cx="9144000" cy="490703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536161" y="6405331"/>
            <a:ext cx="30572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http://pseg.or.kr/pseg/osalm </a:t>
            </a:r>
          </a:p>
        </p:txBody>
      </p:sp>
    </p:spTree>
    <p:extLst>
      <p:ext uri="{BB962C8B-B14F-4D97-AF65-F5344CB8AC3E}">
        <p14:creationId xmlns:p14="http://schemas.microsoft.com/office/powerpoint/2010/main" val="20839610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소프트웨어 버전 관리</a:t>
            </a:r>
          </a:p>
        </p:txBody>
      </p:sp>
      <p:sp>
        <p:nvSpPr>
          <p:cNvPr id="3075" name="내용 개체 틀 2"/>
          <p:cNvSpPr>
            <a:spLocks noGrp="1"/>
          </p:cNvSpPr>
          <p:nvPr>
            <p:ph idx="1"/>
          </p:nvPr>
        </p:nvSpPr>
        <p:spPr>
          <a:xfrm>
            <a:off x="911424" y="1124744"/>
            <a:ext cx="10381776" cy="5242520"/>
          </a:xfrm>
        </p:spPr>
        <p:txBody>
          <a:bodyPr/>
          <a:lstStyle/>
          <a:p>
            <a:r>
              <a:rPr lang="ko-KR" altLang="en-US" dirty="0"/>
              <a:t>자신의 작업 진행사항을 추적하고</a:t>
            </a:r>
            <a:r>
              <a:rPr lang="en-US" altLang="ko-KR" dirty="0"/>
              <a:t>, </a:t>
            </a:r>
            <a:r>
              <a:rPr lang="ko-KR" altLang="en-US" dirty="0"/>
              <a:t>다른 사람과 협업할 수 있는 시스템</a:t>
            </a:r>
            <a:endParaRPr lang="en-US" altLang="ko-KR" dirty="0"/>
          </a:p>
          <a:p>
            <a:pPr lvl="1"/>
            <a:r>
              <a:rPr lang="ko-KR" altLang="en-US" dirty="0"/>
              <a:t>소프트웨어 뿐만 아니라 시간에 따라 변화가 생기고</a:t>
            </a:r>
            <a:r>
              <a:rPr lang="en-US" altLang="ko-KR" dirty="0"/>
              <a:t>, </a:t>
            </a:r>
            <a:r>
              <a:rPr lang="ko-KR" altLang="en-US" dirty="0"/>
              <a:t>다른 사람과 공유라는 모든 일에 버전 관리 적용가능</a:t>
            </a:r>
            <a:endParaRPr lang="en-US" altLang="ko-KR" dirty="0"/>
          </a:p>
          <a:p>
            <a:pPr lvl="2"/>
            <a:r>
              <a:rPr lang="ko-KR" altLang="en-US" dirty="0"/>
              <a:t>책</a:t>
            </a:r>
            <a:r>
              <a:rPr lang="en-US" altLang="ko-KR" dirty="0"/>
              <a:t>, </a:t>
            </a:r>
            <a:r>
              <a:rPr lang="ko-KR" altLang="en-US" dirty="0"/>
              <a:t>논문</a:t>
            </a:r>
            <a:r>
              <a:rPr lang="en-US" altLang="ko-KR" dirty="0"/>
              <a:t>, </a:t>
            </a:r>
            <a:r>
              <a:rPr lang="ko-KR" altLang="en-US" dirty="0"/>
              <a:t>작은 데이터 셋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endParaRPr lang="en-US" altLang="ko-KR" dirty="0"/>
          </a:p>
          <a:p>
            <a:r>
              <a:rPr lang="en-US" altLang="ko-KR" b="1" dirty="0"/>
              <a:t>version control</a:t>
            </a:r>
            <a:r>
              <a:rPr lang="en-US" altLang="ko-KR" dirty="0"/>
              <a:t>: A tool for managing changes to a set of files. Each set of changes creates a new revision of the files; the version control system allows users to recover old revisions reliably, and helps manage conflicting changes made by different users</a:t>
            </a:r>
          </a:p>
          <a:p>
            <a:pPr lvl="1"/>
            <a:r>
              <a:rPr lang="en-US" altLang="ko-KR" dirty="0"/>
              <a:t>Version </a:t>
            </a:r>
            <a:r>
              <a:rPr lang="ko-KR" altLang="en-US" dirty="0"/>
              <a:t>관리</a:t>
            </a:r>
            <a:r>
              <a:rPr lang="en-US" altLang="ko-KR" dirty="0"/>
              <a:t> </a:t>
            </a:r>
            <a:r>
              <a:rPr lang="ko-KR" altLang="en-US" dirty="0"/>
              <a:t>시스템에 제출</a:t>
            </a:r>
            <a:r>
              <a:rPr lang="en-US" altLang="ko-KR" dirty="0"/>
              <a:t>(</a:t>
            </a:r>
            <a:r>
              <a:rPr lang="en-US" altLang="ko-KR" dirty="0" err="1"/>
              <a:t>committ</a:t>
            </a:r>
            <a:r>
              <a:rPr lang="en-US" altLang="ko-KR" dirty="0"/>
              <a:t>)</a:t>
            </a:r>
            <a:r>
              <a:rPr lang="ko-KR" altLang="en-US" dirty="0"/>
              <a:t>된</a:t>
            </a:r>
            <a:r>
              <a:rPr lang="en-US" altLang="ko-KR" dirty="0"/>
              <a:t> </a:t>
            </a:r>
            <a:r>
              <a:rPr lang="ko-KR" altLang="en-US" dirty="0"/>
              <a:t>것은 잃어버리지 않는다</a:t>
            </a:r>
            <a:r>
              <a:rPr lang="en-US" altLang="ko-KR" dirty="0"/>
              <a:t>. </a:t>
            </a:r>
            <a:r>
              <a:rPr lang="ko-KR" altLang="en-US" dirty="0"/>
              <a:t>즉 이전에 제출된 것들을 찾아보고 복원할 수도 있다</a:t>
            </a:r>
            <a:r>
              <a:rPr lang="en-US" altLang="ko-KR" dirty="0"/>
              <a:t>. </a:t>
            </a:r>
          </a:p>
          <a:p>
            <a:pPr lvl="1"/>
            <a:r>
              <a:rPr lang="ko-KR" altLang="en-US" dirty="0"/>
              <a:t>누가</a:t>
            </a:r>
            <a:r>
              <a:rPr lang="en-US" altLang="ko-KR" dirty="0"/>
              <a:t>, </a:t>
            </a:r>
            <a:r>
              <a:rPr lang="ko-KR" altLang="en-US" dirty="0"/>
              <a:t>언제</a:t>
            </a:r>
            <a:r>
              <a:rPr lang="en-US" altLang="ko-KR" dirty="0"/>
              <a:t>, </a:t>
            </a:r>
            <a:r>
              <a:rPr lang="ko-KR" altLang="en-US" dirty="0"/>
              <a:t>무엇을 바꾸었는지 기록들을 유지한다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협업하는 사람들에게 충돌이 발생한 지점을 알려준다</a:t>
            </a:r>
            <a:r>
              <a:rPr lang="en-US" altLang="ko-KR" dirty="0"/>
              <a:t>. </a:t>
            </a:r>
          </a:p>
        </p:txBody>
      </p:sp>
      <p:sp>
        <p:nvSpPr>
          <p:cNvPr id="5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11303800" y="6488172"/>
            <a:ext cx="863600" cy="360362"/>
          </a:xfrm>
        </p:spPr>
        <p:txBody>
          <a:bodyPr/>
          <a:lstStyle/>
          <a:p>
            <a:pPr>
              <a:defRPr/>
            </a:pPr>
            <a:r>
              <a:rPr lang="en-US" altLang="ko-KR" dirty="0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22</a:t>
            </a:fld>
            <a:r>
              <a:rPr lang="en-US" altLang="ko-KR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4683808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496" y="227768"/>
            <a:ext cx="8921751" cy="63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버전관리시스템 </a:t>
            </a:r>
            <a:r>
              <a:rPr lang="en-US" altLang="ko-KR" dirty="0"/>
              <a:t>(</a:t>
            </a:r>
            <a:r>
              <a:rPr lang="en-US" altLang="ko-KR" dirty="0" err="1"/>
              <a:t>git</a:t>
            </a:r>
            <a:r>
              <a:rPr lang="en-US" altLang="ko-KR" dirty="0"/>
              <a:t>, </a:t>
            </a:r>
            <a:r>
              <a:rPr lang="en-US" altLang="ko-KR" dirty="0" err="1"/>
              <a:t>github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23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2378941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Git</a:t>
            </a:r>
            <a:r>
              <a:rPr lang="en-US" altLang="ko-KR" dirty="0"/>
              <a:t> </a:t>
            </a:r>
            <a:r>
              <a:rPr lang="ko-KR" altLang="en-US" dirty="0"/>
              <a:t>설치 및 이용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윈도우 환경 </a:t>
            </a:r>
            <a:r>
              <a:rPr lang="en-US" altLang="ko-KR" dirty="0"/>
              <a:t>(https://gitforwindows.org/)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24</a:t>
            </a:fld>
            <a:r>
              <a:rPr lang="en-US" altLang="ko-KR"/>
              <a:t>-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592" y="1547537"/>
            <a:ext cx="6880076" cy="473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336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099" name="Picture 2" descr="http://2.bp.blogspot.com/-LfKE06V5mGs/UjK_mLjPEkI/AAAAAAAAAV8/TFqCxdLUnuA/s1600/git_cheatshee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4" y="104775"/>
            <a:ext cx="12181416" cy="645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/>
          <p:cNvSpPr txBox="1">
            <a:spLocks/>
          </p:cNvSpPr>
          <p:nvPr/>
        </p:nvSpPr>
        <p:spPr>
          <a:xfrm>
            <a:off x="11303800" y="6488172"/>
            <a:ext cx="863600" cy="360362"/>
          </a:xfrm>
          <a:prstGeom prst="rect">
            <a:avLst/>
          </a:prstGeom>
          <a:ln/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25</a:t>
            </a:fld>
            <a:r>
              <a:rPr lang="en-US" altLang="ko-KR"/>
              <a:t>-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108167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r>
              <a:rPr lang="ko-KR" altLang="en-US" dirty="0"/>
              <a:t>정리</a:t>
            </a: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900000" y="980728"/>
            <a:ext cx="10524592" cy="4884738"/>
          </a:xfrm>
          <a:prstGeom prst="rect">
            <a:avLst/>
          </a:prstGeom>
        </p:spPr>
        <p:txBody>
          <a:bodyPr/>
          <a:lstStyle>
            <a:lvl1pPr marL="540000" indent="-34290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Font typeface="Wingdings" pitchFamily="2" charset="2"/>
              <a:buChar char="v"/>
              <a:defRPr kumimoji="1" sz="20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  <a:cs typeface="+mn-cs"/>
              </a:defRPr>
            </a:lvl1pPr>
            <a:lvl2pPr marL="742950" indent="-28800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Font typeface="Wingdings" pitchFamily="2" charset="2"/>
              <a:buChar char="§"/>
              <a:defRPr kumimoji="1" sz="18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</a:defRPr>
            </a:lvl2pPr>
            <a:lvl3pPr marL="1143000" indent="-22860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Font typeface="Wingdings" pitchFamily="2" charset="2"/>
              <a:buChar char="ü"/>
              <a:defRPr kumimoji="1" sz="16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</a:defRPr>
            </a:lvl3pPr>
            <a:lvl4pPr marL="1600200" indent="-22860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Char char="–"/>
              <a:defRPr kumimoji="1" sz="14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defRPr/>
            </a:pPr>
            <a:r>
              <a:rPr lang="en-US" altLang="ko-KR" kern="0" dirty="0"/>
              <a:t>“</a:t>
            </a:r>
            <a:r>
              <a:rPr lang="en-US" altLang="ko-KR" kern="0" dirty="0" err="1"/>
              <a:t>git</a:t>
            </a:r>
            <a:r>
              <a:rPr lang="en-US" altLang="ko-KR" kern="0" dirty="0"/>
              <a:t> </a:t>
            </a:r>
            <a:r>
              <a:rPr lang="en-US" altLang="ko-KR" kern="0" dirty="0" err="1"/>
              <a:t>config</a:t>
            </a:r>
            <a:r>
              <a:rPr lang="en-US" altLang="ko-KR" kern="0" dirty="0"/>
              <a:t>” configures a user name, email address, editor, and other preferences once per machine.</a:t>
            </a:r>
          </a:p>
          <a:p>
            <a:pPr>
              <a:defRPr/>
            </a:pPr>
            <a:r>
              <a:rPr lang="en-US" altLang="ko-KR" kern="0" dirty="0"/>
              <a:t>“</a:t>
            </a:r>
            <a:r>
              <a:rPr lang="en-US" altLang="ko-KR" kern="0" dirty="0" err="1"/>
              <a:t>git</a:t>
            </a:r>
            <a:r>
              <a:rPr lang="en-US" altLang="ko-KR" kern="0" dirty="0"/>
              <a:t> </a:t>
            </a:r>
            <a:r>
              <a:rPr lang="en-US" altLang="ko-KR" kern="0" dirty="0" err="1"/>
              <a:t>init</a:t>
            </a:r>
            <a:r>
              <a:rPr lang="en-US" altLang="ko-KR" kern="0" dirty="0"/>
              <a:t>” initializes a repository.</a:t>
            </a:r>
          </a:p>
          <a:p>
            <a:pPr>
              <a:defRPr/>
            </a:pPr>
            <a:r>
              <a:rPr lang="en-US" altLang="ko-KR" kern="0" dirty="0"/>
              <a:t>“</a:t>
            </a:r>
            <a:r>
              <a:rPr lang="en-US" altLang="ko-KR" kern="0" dirty="0" err="1"/>
              <a:t>git</a:t>
            </a:r>
            <a:r>
              <a:rPr lang="en-US" altLang="ko-KR" kern="0" dirty="0"/>
              <a:t> status” shows the status of a repository.</a:t>
            </a:r>
          </a:p>
          <a:p>
            <a:pPr>
              <a:defRPr/>
            </a:pPr>
            <a:endParaRPr lang="en-US" altLang="ko-KR" kern="0" dirty="0"/>
          </a:p>
          <a:p>
            <a:pPr marL="0" indent="0">
              <a:buFontTx/>
              <a:buNone/>
              <a:defRPr/>
            </a:pPr>
            <a:r>
              <a:rPr lang="en-US" altLang="ko-KR" kern="0" dirty="0"/>
              <a:t>Files can be stored in a project's working directory (which users see), </a:t>
            </a:r>
            <a:br>
              <a:rPr lang="en-US" altLang="ko-KR" kern="0" dirty="0"/>
            </a:br>
            <a:r>
              <a:rPr lang="en-US" altLang="ko-KR" kern="0" dirty="0"/>
              <a:t>the staging area (where the next commit is being built up) and </a:t>
            </a:r>
            <a:br>
              <a:rPr lang="en-US" altLang="ko-KR" kern="0" dirty="0"/>
            </a:br>
            <a:r>
              <a:rPr lang="en-US" altLang="ko-KR" kern="0" dirty="0"/>
              <a:t>the local repository (where snapshots are permanently recorded).</a:t>
            </a:r>
          </a:p>
          <a:p>
            <a:pPr>
              <a:defRPr/>
            </a:pPr>
            <a:r>
              <a:rPr lang="en-US" altLang="ko-KR" kern="0" dirty="0"/>
              <a:t>“</a:t>
            </a:r>
            <a:r>
              <a:rPr lang="en-US" altLang="ko-KR" kern="0" dirty="0" err="1"/>
              <a:t>git</a:t>
            </a:r>
            <a:r>
              <a:rPr lang="en-US" altLang="ko-KR" kern="0" dirty="0"/>
              <a:t> add” puts files in the staging area.</a:t>
            </a:r>
          </a:p>
          <a:p>
            <a:pPr>
              <a:defRPr/>
            </a:pPr>
            <a:r>
              <a:rPr lang="en-US" altLang="ko-KR" kern="0" dirty="0"/>
              <a:t>“</a:t>
            </a:r>
            <a:r>
              <a:rPr lang="en-US" altLang="ko-KR" kern="0" dirty="0" err="1"/>
              <a:t>git</a:t>
            </a:r>
            <a:r>
              <a:rPr lang="en-US" altLang="ko-KR" kern="0" dirty="0"/>
              <a:t> commit” creates a snapshot of the staging area in the local repository.</a:t>
            </a:r>
          </a:p>
          <a:p>
            <a:pPr>
              <a:defRPr/>
            </a:pPr>
            <a:r>
              <a:rPr lang="en-US" altLang="ko-KR" kern="0" dirty="0"/>
              <a:t>“</a:t>
            </a:r>
            <a:r>
              <a:rPr lang="en-US" altLang="ko-KR" kern="0" dirty="0" err="1"/>
              <a:t>git</a:t>
            </a:r>
            <a:r>
              <a:rPr lang="en-US" altLang="ko-KR" kern="0" dirty="0"/>
              <a:t> diff” displays differences between revisions.</a:t>
            </a:r>
          </a:p>
          <a:p>
            <a:pPr>
              <a:defRPr/>
            </a:pPr>
            <a:r>
              <a:rPr lang="en-US" altLang="ko-KR" kern="0" dirty="0"/>
              <a:t>“</a:t>
            </a:r>
            <a:r>
              <a:rPr lang="en-US" altLang="ko-KR" kern="0" dirty="0" err="1"/>
              <a:t>git</a:t>
            </a:r>
            <a:r>
              <a:rPr lang="en-US" altLang="ko-KR" kern="0" dirty="0"/>
              <a:t> checkout” recovers old versions of files.</a:t>
            </a:r>
          </a:p>
          <a:p>
            <a:pPr>
              <a:defRPr/>
            </a:pPr>
            <a:r>
              <a:rPr lang="en-US" altLang="ko-KR" kern="0" dirty="0"/>
              <a:t>The .</a:t>
            </a:r>
            <a:r>
              <a:rPr lang="en-US" altLang="ko-KR" kern="0" dirty="0" err="1"/>
              <a:t>gitignore</a:t>
            </a:r>
            <a:r>
              <a:rPr lang="en-US" altLang="ko-KR" kern="0" dirty="0"/>
              <a:t> file tells </a:t>
            </a:r>
            <a:r>
              <a:rPr lang="en-US" altLang="ko-KR" kern="0" dirty="0" err="1"/>
              <a:t>Git</a:t>
            </a:r>
            <a:r>
              <a:rPr lang="en-US" altLang="ko-KR" kern="0" dirty="0"/>
              <a:t> what files to ignore.</a:t>
            </a:r>
          </a:p>
        </p:txBody>
      </p:sp>
      <p:sp>
        <p:nvSpPr>
          <p:cNvPr id="4" name="슬라이드 번호 개체 틀 3"/>
          <p:cNvSpPr txBox="1">
            <a:spLocks/>
          </p:cNvSpPr>
          <p:nvPr/>
        </p:nvSpPr>
        <p:spPr>
          <a:xfrm>
            <a:off x="11303800" y="6488172"/>
            <a:ext cx="863600" cy="360362"/>
          </a:xfrm>
          <a:prstGeom prst="rect">
            <a:avLst/>
          </a:prstGeom>
          <a:ln/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26</a:t>
            </a:fld>
            <a:r>
              <a:rPr lang="en-US" altLang="ko-KR"/>
              <a:t>-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731627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저장소를 만드는 다른 방법</a:t>
            </a: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900000" y="980728"/>
            <a:ext cx="10403800" cy="5184576"/>
          </a:xfrm>
          <a:prstGeom prst="rect">
            <a:avLst/>
          </a:prstGeom>
        </p:spPr>
        <p:txBody>
          <a:bodyPr/>
          <a:lstStyle>
            <a:lvl1pPr marL="540000" indent="-34290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Font typeface="Wingdings" pitchFamily="2" charset="2"/>
              <a:buChar char="v"/>
              <a:defRPr kumimoji="1" sz="20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  <a:cs typeface="+mn-cs"/>
              </a:defRPr>
            </a:lvl1pPr>
            <a:lvl2pPr marL="742950" indent="-28800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Font typeface="Wingdings" pitchFamily="2" charset="2"/>
              <a:buChar char="§"/>
              <a:defRPr kumimoji="1" sz="18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</a:defRPr>
            </a:lvl2pPr>
            <a:lvl3pPr marL="1143000" indent="-22860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Font typeface="Wingdings" pitchFamily="2" charset="2"/>
              <a:buChar char="ü"/>
              <a:defRPr kumimoji="1" sz="16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</a:defRPr>
            </a:lvl3pPr>
            <a:lvl4pPr marL="1600200" indent="-228600" algn="l" rtl="0" eaLnBrk="1" fontAlgn="base" latinLnBrk="1" hangingPunct="1">
              <a:lnSpc>
                <a:spcPct val="120000"/>
              </a:lnSpc>
              <a:spcBef>
                <a:spcPts val="350"/>
              </a:spcBef>
              <a:spcAft>
                <a:spcPct val="0"/>
              </a:spcAft>
              <a:buChar char="–"/>
              <a:defRPr kumimoji="1" sz="1400" baseline="0">
                <a:solidFill>
                  <a:schemeClr val="tx1"/>
                </a:solidFill>
                <a:latin typeface="Garamond" pitchFamily="18" charset="0"/>
                <a:ea typeface="맑은 고딕" panose="020B0503020000020004" pitchFamily="50" charset="-127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ko-KR" altLang="en-US" kern="0" dirty="0"/>
              <a:t>이미 만들어진 저장소를 복제하여 사용할 수 있다</a:t>
            </a:r>
            <a:r>
              <a:rPr lang="en-US" altLang="ko-KR" kern="0" dirty="0"/>
              <a:t>. </a:t>
            </a:r>
          </a:p>
          <a:p>
            <a:pPr marL="914400" lvl="2" indent="0">
              <a:buFont typeface="Monotype Sorts" pitchFamily="2" charset="2"/>
              <a:buNone/>
            </a:pPr>
            <a:r>
              <a:rPr lang="en-US" altLang="ko-KR" kern="0" dirty="0" err="1"/>
              <a:t>git</a:t>
            </a:r>
            <a:r>
              <a:rPr lang="en-US" altLang="ko-KR" kern="0" dirty="0"/>
              <a:t> clone &lt;repo&gt;</a:t>
            </a:r>
          </a:p>
          <a:p>
            <a:pPr lvl="1"/>
            <a:r>
              <a:rPr lang="ko-KR" altLang="en-US" kern="0" dirty="0"/>
              <a:t>저장소 </a:t>
            </a:r>
            <a:r>
              <a:rPr lang="en-US" altLang="ko-KR" kern="0" dirty="0"/>
              <a:t>&lt;repo&gt;</a:t>
            </a:r>
            <a:r>
              <a:rPr lang="ko-KR" altLang="en-US" kern="0" dirty="0"/>
              <a:t>를</a:t>
            </a:r>
            <a:r>
              <a:rPr lang="en-US" altLang="ko-KR" kern="0" dirty="0"/>
              <a:t> </a:t>
            </a:r>
            <a:r>
              <a:rPr lang="ko-KR" altLang="en-US" kern="0" dirty="0"/>
              <a:t>사용자 컴퓨터에 복제</a:t>
            </a:r>
            <a:endParaRPr lang="en-US" altLang="ko-KR" kern="0" dirty="0"/>
          </a:p>
          <a:p>
            <a:pPr lvl="1"/>
            <a:r>
              <a:rPr lang="en-US" altLang="ko-KR" kern="0" dirty="0"/>
              <a:t>&lt;repo&gt;</a:t>
            </a:r>
            <a:r>
              <a:rPr lang="ko-KR" altLang="en-US" kern="0" dirty="0"/>
              <a:t>는 로컬 파일시스템에 존재하거나 원격지에 있어서 </a:t>
            </a:r>
            <a:r>
              <a:rPr lang="en-US" altLang="ko-KR" kern="0" dirty="0"/>
              <a:t>HTTP</a:t>
            </a:r>
            <a:r>
              <a:rPr lang="ko-KR" altLang="en-US" kern="0" dirty="0"/>
              <a:t>나 </a:t>
            </a:r>
            <a:r>
              <a:rPr lang="en-US" altLang="ko-KR" kern="0" dirty="0"/>
              <a:t>SSH</a:t>
            </a:r>
            <a:r>
              <a:rPr lang="ko-KR" altLang="en-US" kern="0" dirty="0"/>
              <a:t>로 접근</a:t>
            </a:r>
            <a:endParaRPr lang="en-US" altLang="ko-KR" kern="0" dirty="0"/>
          </a:p>
          <a:p>
            <a:pPr lvl="1"/>
            <a:r>
              <a:rPr lang="ko-KR" altLang="en-US" kern="0" dirty="0"/>
              <a:t>로컬 컴퓨터의 특정 디렉토리로 복제할 경우 </a:t>
            </a:r>
            <a:r>
              <a:rPr lang="en-US" altLang="ko-KR" kern="0" dirty="0"/>
              <a:t>&lt;directory&gt; </a:t>
            </a:r>
            <a:r>
              <a:rPr lang="ko-KR" altLang="en-US" kern="0" dirty="0"/>
              <a:t>명시</a:t>
            </a:r>
            <a:r>
              <a:rPr lang="en-US" altLang="ko-KR" kern="0" dirty="0"/>
              <a:t> </a:t>
            </a:r>
          </a:p>
          <a:p>
            <a:pPr marL="914400" lvl="2" indent="0">
              <a:buFont typeface="Monotype Sorts" pitchFamily="2" charset="2"/>
              <a:buNone/>
            </a:pPr>
            <a:r>
              <a:rPr lang="en-US" altLang="ko-KR" kern="0" dirty="0" err="1"/>
              <a:t>git</a:t>
            </a:r>
            <a:r>
              <a:rPr lang="en-US" altLang="ko-KR" kern="0" dirty="0"/>
              <a:t> clone &lt;repo&gt; &lt;directory&gt;</a:t>
            </a:r>
          </a:p>
          <a:p>
            <a:pPr marL="914400" lvl="2" indent="0">
              <a:buFont typeface="Monotype Sorts" pitchFamily="2" charset="2"/>
              <a:buNone/>
            </a:pPr>
            <a:endParaRPr lang="en-US" altLang="ko-KR" kern="0" dirty="0"/>
          </a:p>
          <a:p>
            <a:r>
              <a:rPr lang="ko-KR" altLang="en-US" kern="0" dirty="0"/>
              <a:t>예제</a:t>
            </a:r>
            <a:endParaRPr lang="en-US" altLang="ko-KR" kern="0" dirty="0"/>
          </a:p>
          <a:p>
            <a:pPr marL="914400" lvl="2" indent="0">
              <a:buFont typeface="Monotype Sorts" pitchFamily="2" charset="2"/>
              <a:buNone/>
            </a:pPr>
            <a:r>
              <a:rPr lang="en-US" altLang="ko-KR" kern="0" dirty="0"/>
              <a:t>$ </a:t>
            </a:r>
            <a:r>
              <a:rPr lang="en-US" altLang="ko-KR" kern="0" dirty="0" err="1"/>
              <a:t>git</a:t>
            </a:r>
            <a:r>
              <a:rPr lang="en-US" altLang="ko-KR" kern="0" dirty="0"/>
              <a:t> clone ssh://john@example.com/path/to</a:t>
            </a:r>
            <a:r>
              <a:rPr lang="en-US" altLang="ko-KR" b="1" kern="0" dirty="0"/>
              <a:t>/my-project</a:t>
            </a:r>
            <a:r>
              <a:rPr lang="en-US" altLang="ko-KR" kern="0" dirty="0"/>
              <a:t>.git </a:t>
            </a:r>
            <a:br>
              <a:rPr lang="en-US" altLang="ko-KR" kern="0" dirty="0"/>
            </a:br>
            <a:r>
              <a:rPr lang="en-US" altLang="ko-KR" kern="0" dirty="0"/>
              <a:t>$ cd my-project </a:t>
            </a:r>
            <a:br>
              <a:rPr lang="en-US" altLang="ko-KR" kern="0" dirty="0"/>
            </a:br>
            <a:r>
              <a:rPr lang="en-US" altLang="ko-KR" kern="0" dirty="0"/>
              <a:t>$ # Start working on the project</a:t>
            </a:r>
            <a:br>
              <a:rPr lang="en-US" altLang="ko-KR" kern="0" dirty="0"/>
            </a:br>
            <a:br>
              <a:rPr lang="en-US" altLang="ko-KR" kern="0" dirty="0"/>
            </a:br>
            <a:r>
              <a:rPr lang="en-US" altLang="ko-KR" kern="0" dirty="0"/>
              <a:t>$ </a:t>
            </a:r>
            <a:r>
              <a:rPr lang="en-US" altLang="ko-KR" kern="0" dirty="0" err="1"/>
              <a:t>git</a:t>
            </a:r>
            <a:r>
              <a:rPr lang="en-US" altLang="ko-KR" kern="0" dirty="0"/>
              <a:t> clone https://github.com/path/to</a:t>
            </a:r>
            <a:r>
              <a:rPr lang="en-US" altLang="ko-KR" b="1" kern="0" dirty="0"/>
              <a:t>/my-project</a:t>
            </a:r>
            <a:r>
              <a:rPr lang="en-US" altLang="ko-KR" kern="0" dirty="0"/>
              <a:t> </a:t>
            </a:r>
            <a:br>
              <a:rPr lang="en-US" altLang="ko-KR" kern="0" dirty="0"/>
            </a:br>
            <a:r>
              <a:rPr lang="en-US" altLang="ko-KR" kern="0" dirty="0"/>
              <a:t>$ cd my-project </a:t>
            </a:r>
            <a:br>
              <a:rPr lang="en-US" altLang="ko-KR" kern="0" dirty="0"/>
            </a:br>
            <a:r>
              <a:rPr lang="en-US" altLang="ko-KR" kern="0" dirty="0"/>
              <a:t>$ # Start working on the project</a:t>
            </a:r>
          </a:p>
        </p:txBody>
      </p:sp>
      <p:sp>
        <p:nvSpPr>
          <p:cNvPr id="4" name="슬라이드 번호 개체 틀 3"/>
          <p:cNvSpPr txBox="1">
            <a:spLocks/>
          </p:cNvSpPr>
          <p:nvPr/>
        </p:nvSpPr>
        <p:spPr>
          <a:xfrm>
            <a:off x="11303800" y="6488172"/>
            <a:ext cx="863600" cy="360362"/>
          </a:xfrm>
          <a:prstGeom prst="rect">
            <a:avLst/>
          </a:prstGeom>
          <a:ln/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27</a:t>
            </a:fld>
            <a:r>
              <a:rPr lang="en-US" altLang="ko-KR"/>
              <a:t>-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721362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r>
              <a:rPr lang="ko-KR" altLang="en-US" dirty="0"/>
              <a:t>연동 </a:t>
            </a:r>
            <a:r>
              <a:rPr lang="en-US" altLang="ko-KR" dirty="0"/>
              <a:t>(</a:t>
            </a:r>
            <a:r>
              <a:rPr lang="ko-KR" altLang="en-US" dirty="0"/>
              <a:t>협업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28</a:t>
            </a:fld>
            <a:r>
              <a:rPr lang="en-US" altLang="ko-KR"/>
              <a:t>-</a:t>
            </a:r>
          </a:p>
        </p:txBody>
      </p:sp>
      <p:pic>
        <p:nvPicPr>
          <p:cNvPr id="7680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656" y="1124744"/>
            <a:ext cx="6819062" cy="51943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11063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en-US" altLang="ko-KR" dirty="0"/>
              <a:t>(Collaborating)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로컬머쉰</a:t>
            </a:r>
            <a:endParaRPr lang="en-US" altLang="ko-KR" dirty="0"/>
          </a:p>
          <a:p>
            <a:pPr marL="914400" lvl="2" indent="0">
              <a:buFont typeface="Monotype Sorts" pitchFamily="2" charset="2"/>
              <a:buNone/>
            </a:pPr>
            <a:r>
              <a:rPr lang="en-US" altLang="ko-KR" dirty="0"/>
              <a:t>$ </a:t>
            </a:r>
            <a:r>
              <a:rPr lang="en-US" altLang="ko-KR" dirty="0" err="1"/>
              <a:t>mkdir</a:t>
            </a:r>
            <a:r>
              <a:rPr lang="en-US" altLang="ko-KR" dirty="0"/>
              <a:t> planets </a:t>
            </a:r>
            <a:br>
              <a:rPr lang="en-US" altLang="ko-KR" dirty="0"/>
            </a:br>
            <a:r>
              <a:rPr lang="en-US" altLang="ko-KR" dirty="0"/>
              <a:t>$ cd planets </a:t>
            </a:r>
            <a:br>
              <a:rPr lang="en-US" altLang="ko-KR" dirty="0"/>
            </a:br>
            <a:r>
              <a:rPr lang="en-US" altLang="ko-KR" dirty="0"/>
              <a:t>$ </a:t>
            </a:r>
            <a:r>
              <a:rPr lang="en-US" altLang="ko-KR" dirty="0" err="1"/>
              <a:t>git</a:t>
            </a:r>
            <a:r>
              <a:rPr lang="en-US" altLang="ko-KR" dirty="0"/>
              <a:t> </a:t>
            </a:r>
            <a:r>
              <a:rPr lang="en-US" altLang="ko-KR" dirty="0" err="1"/>
              <a:t>init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로컬 파일 </a:t>
            </a:r>
            <a:r>
              <a:rPr lang="en-US" altLang="ko-KR" dirty="0"/>
              <a:t>mars.txt </a:t>
            </a:r>
            <a:r>
              <a:rPr lang="ko-KR" altLang="en-US" dirty="0"/>
              <a:t>생성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두 저장소를 연결</a:t>
            </a:r>
            <a:endParaRPr lang="en-US" altLang="ko-KR" dirty="0"/>
          </a:p>
          <a:p>
            <a:r>
              <a:rPr lang="ko-KR" altLang="en-US" dirty="0"/>
              <a:t>복제에 사용할 프로토콜을 </a:t>
            </a:r>
            <a:r>
              <a:rPr lang="en-US" altLang="ko-KR" dirty="0" err="1"/>
              <a:t>ssh</a:t>
            </a:r>
            <a:r>
              <a:rPr lang="ko-KR" altLang="en-US" dirty="0"/>
              <a:t>대신 </a:t>
            </a:r>
            <a:r>
              <a:rPr lang="en-US" altLang="ko-KR" dirty="0"/>
              <a:t>https</a:t>
            </a:r>
            <a:r>
              <a:rPr lang="ko-KR" altLang="en-US" dirty="0"/>
              <a:t>로 변경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29</a:t>
            </a:fld>
            <a:r>
              <a:rPr lang="en-US" altLang="ko-KR"/>
              <a:t>-</a:t>
            </a:r>
          </a:p>
        </p:txBody>
      </p:sp>
      <p:pic>
        <p:nvPicPr>
          <p:cNvPr id="5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334" y="2873375"/>
            <a:ext cx="49149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Changing the Repository URL on GitHu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9567" y="4816475"/>
            <a:ext cx="265430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3517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공학의 역사</a:t>
            </a:r>
          </a:p>
        </p:txBody>
      </p:sp>
      <p:sp>
        <p:nvSpPr>
          <p:cNvPr id="92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800" dirty="0"/>
              <a:t>용어의 기원</a:t>
            </a:r>
            <a:r>
              <a:rPr lang="en-US" altLang="ko-KR" sz="1800" dirty="0"/>
              <a:t> </a:t>
            </a:r>
          </a:p>
          <a:p>
            <a:pPr lvl="1"/>
            <a:r>
              <a:rPr lang="en-US" altLang="ko-KR" sz="1600" dirty="0"/>
              <a:t>Margaret Hamilton: </a:t>
            </a:r>
            <a:r>
              <a:rPr lang="ko-KR" altLang="en-US" sz="1600" dirty="0"/>
              <a:t>구전에 의하면 하드웨어 </a:t>
            </a:r>
            <a:r>
              <a:rPr lang="ko-KR" altLang="en-US" sz="1600" dirty="0" err="1"/>
              <a:t>엔지니링과</a:t>
            </a:r>
            <a:r>
              <a:rPr lang="ko-KR" altLang="en-US" sz="1600" dirty="0"/>
              <a:t> 구별하기 위해 </a:t>
            </a:r>
            <a:r>
              <a:rPr lang="en-US" altLang="ko-KR" sz="1600" dirty="0"/>
              <a:t>1963 </a:t>
            </a:r>
            <a:r>
              <a:rPr lang="ko-KR" altLang="en-US" sz="1600" dirty="0"/>
              <a:t>혹은</a:t>
            </a:r>
            <a:r>
              <a:rPr lang="en-US" altLang="ko-KR" sz="1600" dirty="0"/>
              <a:t> 1964</a:t>
            </a:r>
            <a:r>
              <a:rPr lang="ko-KR" altLang="en-US" sz="1600" dirty="0"/>
              <a:t>년에 처음 사용 </a:t>
            </a:r>
            <a:r>
              <a:rPr lang="en-US" altLang="ko-KR" sz="1600" dirty="0"/>
              <a:t>(SAGE(Semi-automatic Ground Environment) </a:t>
            </a:r>
            <a:r>
              <a:rPr lang="ko-KR" altLang="en-US" sz="1600" dirty="0"/>
              <a:t>프로그램으로 </a:t>
            </a:r>
            <a:r>
              <a:rPr lang="en-US" altLang="ko-KR" sz="1600" dirty="0"/>
              <a:t>Draper Lab. </a:t>
            </a:r>
            <a:r>
              <a:rPr lang="ko-KR" altLang="en-US" sz="1600" dirty="0"/>
              <a:t>에서 </a:t>
            </a:r>
            <a:r>
              <a:rPr lang="en-US" altLang="ko-KR" sz="1600" dirty="0"/>
              <a:t>Skylab</a:t>
            </a:r>
            <a:r>
              <a:rPr lang="ko-KR" altLang="en-US" sz="1600" dirty="0"/>
              <a:t>과 </a:t>
            </a:r>
            <a:r>
              <a:rPr lang="en-US" altLang="ko-KR" sz="1600" dirty="0"/>
              <a:t>Apollo </a:t>
            </a:r>
            <a:r>
              <a:rPr lang="ko-KR" altLang="en-US" sz="1600" dirty="0"/>
              <a:t>개발을 선도</a:t>
            </a:r>
            <a:r>
              <a:rPr lang="en-US" altLang="ko-KR" sz="1600" dirty="0"/>
              <a:t>)</a:t>
            </a:r>
          </a:p>
          <a:p>
            <a:r>
              <a:rPr lang="en-US" altLang="ko-KR" sz="1800" dirty="0"/>
              <a:t> </a:t>
            </a:r>
            <a:r>
              <a:rPr lang="en-US" altLang="ko-KR" sz="1800" b="1" dirty="0"/>
              <a:t>Software Engineering</a:t>
            </a:r>
            <a:r>
              <a:rPr lang="en-US" altLang="ko-KR" sz="1800" dirty="0"/>
              <a:t> versus Computer Science </a:t>
            </a:r>
          </a:p>
          <a:p>
            <a:pPr lvl="1"/>
            <a:r>
              <a:rPr lang="en-US" altLang="ko-KR" sz="1600" dirty="0"/>
              <a:t>Grace Hopper: </a:t>
            </a:r>
            <a:r>
              <a:rPr lang="en-US" altLang="ko-KR" sz="1600" b="1" dirty="0"/>
              <a:t>Programming</a:t>
            </a:r>
            <a:r>
              <a:rPr lang="en-US" altLang="ko-KR" sz="1600" dirty="0"/>
              <a:t> is a practical art.</a:t>
            </a:r>
          </a:p>
          <a:p>
            <a:pPr lvl="1"/>
            <a:r>
              <a:rPr lang="en-US" altLang="ko-KR" sz="1600" dirty="0" err="1"/>
              <a:t>Edsger</a:t>
            </a:r>
            <a:r>
              <a:rPr lang="en-US" altLang="ko-KR" sz="1600" dirty="0"/>
              <a:t> Dijkstra: The art of </a:t>
            </a:r>
            <a:r>
              <a:rPr lang="en-US" altLang="ko-KR" sz="1600" b="1" dirty="0"/>
              <a:t>programming</a:t>
            </a:r>
            <a:r>
              <a:rPr lang="en-US" altLang="ko-KR" sz="1600" dirty="0"/>
              <a:t> is the art of organizing complexity.</a:t>
            </a:r>
          </a:p>
          <a:p>
            <a:pPr lvl="1"/>
            <a:r>
              <a:rPr lang="en-US" altLang="ko-KR" sz="1600" dirty="0"/>
              <a:t>Donald Knuth: </a:t>
            </a:r>
            <a:r>
              <a:rPr lang="en-US" altLang="ko-KR" sz="1600" b="1" dirty="0"/>
              <a:t>programming</a:t>
            </a:r>
            <a:r>
              <a:rPr lang="en-US" altLang="ko-KR" sz="1600" dirty="0"/>
              <a:t> as art because it produced objects of beauty.</a:t>
            </a:r>
          </a:p>
          <a:p>
            <a:pPr lvl="1"/>
            <a:r>
              <a:rPr lang="ko-KR" altLang="en-US" sz="1600" dirty="0"/>
              <a:t>소프트웨어공학은 기술</a:t>
            </a:r>
            <a:r>
              <a:rPr lang="en-US" altLang="ko-KR" sz="1600" dirty="0"/>
              <a:t>(art)</a:t>
            </a:r>
            <a:r>
              <a:rPr lang="ko-KR" altLang="en-US" sz="1600" dirty="0"/>
              <a:t>이자 과학이다</a:t>
            </a:r>
            <a:r>
              <a:rPr lang="en-US" altLang="ko-KR" sz="1600" dirty="0"/>
              <a:t>. </a:t>
            </a:r>
            <a:r>
              <a:rPr lang="ko-KR" altLang="en-US" sz="1600" dirty="0"/>
              <a:t>실용적인 기술이다</a:t>
            </a:r>
            <a:r>
              <a:rPr lang="en-US" altLang="ko-KR" sz="1600" dirty="0"/>
              <a:t>. </a:t>
            </a:r>
          </a:p>
          <a:p>
            <a:pPr lvl="1"/>
            <a:r>
              <a:rPr lang="ko-KR" altLang="en-US" sz="1600" dirty="0"/>
              <a:t>소프트웨어공학은 비용</a:t>
            </a:r>
            <a:r>
              <a:rPr lang="en-US" altLang="ko-KR" sz="1600" dirty="0"/>
              <a:t>, </a:t>
            </a:r>
            <a:r>
              <a:rPr lang="ko-KR" altLang="en-US" sz="1600" dirty="0"/>
              <a:t>일정</a:t>
            </a:r>
            <a:r>
              <a:rPr lang="en-US" altLang="ko-KR" sz="1600" dirty="0"/>
              <a:t>, </a:t>
            </a:r>
            <a:r>
              <a:rPr lang="ko-KR" altLang="en-US" sz="1600" dirty="0"/>
              <a:t>복잡성</a:t>
            </a:r>
            <a:r>
              <a:rPr lang="en-US" altLang="ko-KR" sz="1600" dirty="0"/>
              <a:t>, </a:t>
            </a:r>
            <a:r>
              <a:rPr lang="ko-KR" altLang="en-US" sz="1600" dirty="0"/>
              <a:t>기능</a:t>
            </a:r>
            <a:r>
              <a:rPr lang="en-US" altLang="ko-KR" sz="1600" dirty="0"/>
              <a:t>, </a:t>
            </a:r>
            <a:r>
              <a:rPr lang="ko-KR" altLang="en-US" sz="1600" dirty="0"/>
              <a:t>성능</a:t>
            </a:r>
            <a:r>
              <a:rPr lang="en-US" altLang="ko-KR" sz="1600" dirty="0"/>
              <a:t>, </a:t>
            </a:r>
            <a:r>
              <a:rPr lang="ko-KR" altLang="en-US" sz="1600" dirty="0"/>
              <a:t>신뢰성 및 보안</a:t>
            </a:r>
            <a:r>
              <a:rPr lang="en-US" altLang="ko-KR" sz="1600" dirty="0"/>
              <a:t>, </a:t>
            </a:r>
            <a:r>
              <a:rPr lang="ko-KR" altLang="en-US" sz="1600" dirty="0"/>
              <a:t>아울러 법적이며 윤리적인 행위들 간의 균형을 맞추어야 한다</a:t>
            </a:r>
            <a:r>
              <a:rPr lang="en-US" altLang="ko-KR" sz="1600" dirty="0"/>
              <a:t>. </a:t>
            </a:r>
          </a:p>
        </p:txBody>
      </p:sp>
      <p:sp>
        <p:nvSpPr>
          <p:cNvPr id="6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4CFE701C-2F0C-4A40-8F6F-58E882B1F22C}" type="slidenum">
              <a:rPr lang="en-US" altLang="ko-KR" smtClean="0"/>
              <a:pPr>
                <a:defRPr/>
              </a:pPr>
              <a:t>3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7853174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en-US" altLang="ko-KR" dirty="0"/>
              <a:t>(Collaborating)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/>
              <a:t>“</a:t>
            </a:r>
            <a:r>
              <a:rPr lang="en-US" altLang="ko-KR" dirty="0" err="1"/>
              <a:t>git</a:t>
            </a:r>
            <a:r>
              <a:rPr lang="en-US" altLang="ko-KR" dirty="0"/>
              <a:t> remote” </a:t>
            </a:r>
            <a:r>
              <a:rPr lang="ko-KR" altLang="en-US" dirty="0"/>
              <a:t>명령으로 외부 저장소와 연동</a:t>
            </a:r>
            <a:endParaRPr lang="en-US" altLang="ko-KR" dirty="0"/>
          </a:p>
          <a:p>
            <a:pPr marL="914400" lvl="2" indent="0">
              <a:buFont typeface="Monotype Sorts" pitchFamily="2" charset="2"/>
              <a:buNone/>
              <a:defRPr/>
            </a:pPr>
            <a:r>
              <a:rPr lang="en-US" altLang="ko-KR" dirty="0"/>
              <a:t>$ </a:t>
            </a:r>
            <a:r>
              <a:rPr lang="en-US" altLang="ko-KR" dirty="0" err="1"/>
              <a:t>git</a:t>
            </a:r>
            <a:r>
              <a:rPr lang="en-US" altLang="ko-KR" dirty="0"/>
              <a:t> remote add origin https://github.com/vlad/planets </a:t>
            </a:r>
          </a:p>
          <a:p>
            <a:pPr lvl="1">
              <a:defRPr/>
            </a:pPr>
            <a:r>
              <a:rPr lang="ko-KR" altLang="en-US" dirty="0"/>
              <a:t>해당 </a:t>
            </a:r>
            <a:r>
              <a:rPr lang="en-US" altLang="ko-KR" dirty="0" err="1"/>
              <a:t>url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자신의 계정으로 변경해서 사용</a:t>
            </a:r>
            <a:endParaRPr lang="en-US" altLang="ko-KR" dirty="0"/>
          </a:p>
          <a:p>
            <a:pPr>
              <a:defRPr/>
            </a:pPr>
            <a:r>
              <a:rPr lang="ko-KR" altLang="en-US" dirty="0"/>
              <a:t>원격 연결할 수 있는 외부 저장소와 </a:t>
            </a:r>
            <a:r>
              <a:rPr lang="en-US" altLang="ko-KR" dirty="0" err="1"/>
              <a:t>url</a:t>
            </a:r>
            <a:r>
              <a:rPr lang="ko-KR" altLang="en-US" dirty="0"/>
              <a:t>을 보려면  </a:t>
            </a:r>
            <a:endParaRPr lang="en-US" altLang="ko-KR" dirty="0"/>
          </a:p>
          <a:p>
            <a:pPr marL="914400" lvl="2" indent="0">
              <a:buFont typeface="Monotype Sorts" pitchFamily="2" charset="2"/>
              <a:buNone/>
              <a:defRPr/>
            </a:pPr>
            <a:r>
              <a:rPr lang="en-US" altLang="ko-KR" dirty="0"/>
              <a:t>$ </a:t>
            </a:r>
            <a:r>
              <a:rPr lang="en-US" altLang="ko-KR" dirty="0" err="1"/>
              <a:t>git</a:t>
            </a:r>
            <a:r>
              <a:rPr lang="en-US" altLang="ko-KR" dirty="0"/>
              <a:t> remote –v</a:t>
            </a:r>
            <a:br>
              <a:rPr lang="en-US" altLang="ko-KR" dirty="0"/>
            </a:br>
            <a:r>
              <a:rPr lang="en-US" altLang="ko-KR" dirty="0"/>
              <a:t>origin https://github.com/vlad/planets.git (push) </a:t>
            </a:r>
            <a:br>
              <a:rPr lang="en-US" altLang="ko-KR" dirty="0"/>
            </a:br>
            <a:r>
              <a:rPr lang="en-US" altLang="ko-KR" dirty="0"/>
              <a:t>origin https://github.com/vlad/planets.git (fetch) </a:t>
            </a:r>
          </a:p>
          <a:p>
            <a:pPr lvl="2">
              <a:defRPr/>
            </a:pPr>
            <a:r>
              <a:rPr lang="ko-KR" altLang="en-US" dirty="0"/>
              <a:t>외부 저장소에 대한 로컬 </a:t>
            </a:r>
            <a:r>
              <a:rPr lang="en-US" altLang="ko-KR" dirty="0"/>
              <a:t>nickname</a:t>
            </a:r>
            <a:r>
              <a:rPr lang="ko-KR" altLang="en-US" dirty="0"/>
              <a:t>으로 </a:t>
            </a:r>
            <a:r>
              <a:rPr lang="en-US" altLang="ko-KR" dirty="0"/>
              <a:t>origin</a:t>
            </a:r>
            <a:r>
              <a:rPr lang="ko-KR" altLang="en-US" dirty="0"/>
              <a:t>사용</a:t>
            </a:r>
            <a:endParaRPr lang="en-US" altLang="ko-KR" dirty="0"/>
          </a:p>
          <a:p>
            <a:pPr>
              <a:defRPr/>
            </a:pPr>
            <a:r>
              <a:rPr lang="ko-KR" altLang="en-US" dirty="0"/>
              <a:t>로컬 저장소의 변경사항들을 원격 저장소에 전송 </a:t>
            </a:r>
            <a:r>
              <a:rPr lang="en-US" altLang="ko-KR" dirty="0"/>
              <a:t>(push)</a:t>
            </a:r>
          </a:p>
          <a:p>
            <a:pPr marL="914400" lvl="2" indent="0">
              <a:buFont typeface="Monotype Sorts" pitchFamily="2" charset="2"/>
              <a:buNone/>
              <a:defRPr/>
            </a:pPr>
            <a:r>
              <a:rPr lang="en-US" altLang="ko-KR" dirty="0"/>
              <a:t>$ </a:t>
            </a:r>
            <a:r>
              <a:rPr lang="en-US" altLang="ko-KR" dirty="0" err="1"/>
              <a:t>git</a:t>
            </a:r>
            <a:r>
              <a:rPr lang="en-US" altLang="ko-KR" dirty="0"/>
              <a:t> push origin master </a:t>
            </a:r>
            <a:br>
              <a:rPr lang="en-US" altLang="ko-KR" dirty="0"/>
            </a:br>
            <a:r>
              <a:rPr lang="en-US" altLang="ko-KR" dirty="0"/>
              <a:t>Counting objects: 9, done. </a:t>
            </a:r>
            <a:br>
              <a:rPr lang="en-US" altLang="ko-KR" dirty="0"/>
            </a:br>
            <a:r>
              <a:rPr lang="en-US" altLang="ko-KR" dirty="0"/>
              <a:t>Delta compression using up to 4 threads. </a:t>
            </a:r>
            <a:br>
              <a:rPr lang="en-US" altLang="ko-KR" dirty="0"/>
            </a:br>
            <a:r>
              <a:rPr lang="en-US" altLang="ko-KR" dirty="0"/>
              <a:t>……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30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823879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en-US" altLang="ko-KR" dirty="0"/>
              <a:t>(Collaborating)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원격 저장소를 </a:t>
            </a:r>
            <a:r>
              <a:rPr lang="ko-KR" altLang="en-US" dirty="0" err="1"/>
              <a:t>활용를</a:t>
            </a:r>
            <a:r>
              <a:rPr lang="ko-KR" altLang="en-US" dirty="0"/>
              <a:t> 활용해서 새로운 로컬 저장소 생성 </a:t>
            </a:r>
            <a:r>
              <a:rPr lang="en-US" altLang="ko-KR" dirty="0"/>
              <a:t>(</a:t>
            </a:r>
            <a:r>
              <a:rPr lang="en-US" altLang="ko-KR" dirty="0" err="1"/>
              <a:t>git</a:t>
            </a:r>
            <a:r>
              <a:rPr lang="en-US" altLang="ko-KR" dirty="0"/>
              <a:t> clone)</a:t>
            </a:r>
          </a:p>
          <a:p>
            <a:pPr marL="914400" lvl="2" indent="0">
              <a:buFont typeface="Monotype Sorts" pitchFamily="2" charset="2"/>
              <a:buNone/>
            </a:pPr>
            <a:r>
              <a:rPr lang="en-US" altLang="ko-KR" dirty="0"/>
              <a:t>$ cd /</a:t>
            </a:r>
            <a:r>
              <a:rPr lang="en-US" altLang="ko-KR" dirty="0" err="1"/>
              <a:t>tmp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en-US" altLang="ko-KR" dirty="0"/>
              <a:t>$ </a:t>
            </a:r>
            <a:r>
              <a:rPr lang="en-US" altLang="ko-KR" dirty="0" err="1"/>
              <a:t>git</a:t>
            </a:r>
            <a:r>
              <a:rPr lang="en-US" altLang="ko-KR" dirty="0"/>
              <a:t> clone https://github.com/vlad/planets.git</a:t>
            </a:r>
          </a:p>
          <a:p>
            <a:pPr marL="914400" lvl="2" indent="0">
              <a:buFont typeface="Monotype Sorts" pitchFamily="2" charset="2"/>
              <a:buNone/>
            </a:pPr>
            <a:endParaRPr lang="en-US" altLang="ko-KR" dirty="0"/>
          </a:p>
          <a:p>
            <a:pPr marL="914400" lvl="2" indent="0">
              <a:buFont typeface="Monotype Sorts" pitchFamily="2" charset="2"/>
              <a:buNone/>
            </a:pPr>
            <a:endParaRPr lang="en-US" altLang="ko-KR" dirty="0"/>
          </a:p>
          <a:p>
            <a:pPr marL="914400" lvl="2" indent="0">
              <a:buFont typeface="Monotype Sorts" pitchFamily="2" charset="2"/>
              <a:buNone/>
            </a:pPr>
            <a:endParaRPr lang="en-US" altLang="ko-KR" dirty="0"/>
          </a:p>
          <a:p>
            <a:pPr marL="914400" lvl="2" indent="0">
              <a:buFont typeface="Monotype Sorts" pitchFamily="2" charset="2"/>
              <a:buNone/>
            </a:pPr>
            <a:endParaRPr lang="en-US" altLang="ko-KR" dirty="0"/>
          </a:p>
          <a:p>
            <a:pPr marL="914400" lvl="2" indent="0">
              <a:buFont typeface="Monotype Sorts" pitchFamily="2" charset="2"/>
              <a:buNone/>
            </a:pPr>
            <a:endParaRPr lang="en-US" altLang="ko-KR" dirty="0"/>
          </a:p>
          <a:p>
            <a:pPr marL="914400" lvl="2" indent="0">
              <a:buFont typeface="Monotype Sorts" pitchFamily="2" charset="2"/>
              <a:buNone/>
            </a:pPr>
            <a:endParaRPr lang="en-US" altLang="ko-KR" dirty="0"/>
          </a:p>
          <a:p>
            <a:pPr marL="914400" lvl="2" indent="0">
              <a:buFont typeface="Monotype Sorts" pitchFamily="2" charset="2"/>
              <a:buNone/>
            </a:pPr>
            <a:endParaRPr lang="en-US" altLang="ko-KR" dirty="0"/>
          </a:p>
          <a:p>
            <a:pPr marL="914400" lvl="2" indent="0">
              <a:buFont typeface="Monotype Sorts" pitchFamily="2" charset="2"/>
              <a:buNone/>
            </a:pPr>
            <a:endParaRPr lang="en-US" altLang="ko-KR" sz="800" dirty="0"/>
          </a:p>
          <a:p>
            <a:r>
              <a:rPr lang="en-US" altLang="ko-KR" dirty="0"/>
              <a:t>/</a:t>
            </a:r>
            <a:r>
              <a:rPr lang="en-US" altLang="ko-KR" dirty="0" err="1"/>
              <a:t>tmp</a:t>
            </a:r>
            <a:r>
              <a:rPr lang="en-US" altLang="ko-KR" dirty="0"/>
              <a:t>/planets </a:t>
            </a:r>
            <a:r>
              <a:rPr lang="ko-KR" altLang="en-US" dirty="0"/>
              <a:t>저장소에 </a:t>
            </a:r>
            <a:r>
              <a:rPr lang="en-US" altLang="ko-KR" dirty="0"/>
              <a:t>pluto.txt </a:t>
            </a:r>
            <a:r>
              <a:rPr lang="ko-KR" altLang="en-US" dirty="0"/>
              <a:t>파일을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pPr marL="914400" lvl="2" indent="0">
              <a:buFont typeface="Monotype Sorts" pitchFamily="2" charset="2"/>
              <a:buNone/>
            </a:pPr>
            <a:r>
              <a:rPr lang="en-US" altLang="ko-KR" dirty="0"/>
              <a:t>$ cd /</a:t>
            </a:r>
            <a:r>
              <a:rPr lang="en-US" altLang="ko-KR" dirty="0" err="1"/>
              <a:t>tmp</a:t>
            </a:r>
            <a:r>
              <a:rPr lang="en-US" altLang="ko-KR" dirty="0"/>
              <a:t>/planets </a:t>
            </a:r>
            <a:br>
              <a:rPr lang="en-US" altLang="ko-KR" dirty="0"/>
            </a:br>
            <a:r>
              <a:rPr lang="en-US" altLang="ko-KR" dirty="0"/>
              <a:t>$ </a:t>
            </a:r>
            <a:r>
              <a:rPr lang="en-US" altLang="ko-KR" dirty="0" err="1"/>
              <a:t>nano</a:t>
            </a:r>
            <a:r>
              <a:rPr lang="en-US" altLang="ko-KR" dirty="0"/>
              <a:t> pluto.txt </a:t>
            </a:r>
            <a:br>
              <a:rPr lang="en-US" altLang="ko-KR" dirty="0"/>
            </a:br>
            <a:r>
              <a:rPr lang="en-US" altLang="ko-KR" dirty="0"/>
              <a:t>$ cat pluto.txt </a:t>
            </a:r>
            <a:br>
              <a:rPr lang="en-US" altLang="ko-KR" dirty="0"/>
            </a:br>
            <a:r>
              <a:rPr lang="en-US" altLang="ko-KR" dirty="0"/>
              <a:t>It is so a planet!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31</a:t>
            </a:fld>
            <a:r>
              <a:rPr lang="en-US" altLang="ko-KR"/>
              <a:t>-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768" y="2132856"/>
            <a:ext cx="72263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992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en-US" altLang="ko-KR" dirty="0"/>
              <a:t>(Collaborating)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파일 추가된 사항을 반영</a:t>
            </a:r>
            <a:endParaRPr lang="en-US" altLang="ko-KR" dirty="0"/>
          </a:p>
          <a:p>
            <a:pPr marL="914400" lvl="2" indent="0">
              <a:buFont typeface="Monotype Sorts" pitchFamily="2" charset="2"/>
              <a:buNone/>
            </a:pPr>
            <a:r>
              <a:rPr lang="en-US" altLang="ko-KR" dirty="0"/>
              <a:t>$ </a:t>
            </a:r>
            <a:r>
              <a:rPr lang="en-US" altLang="ko-KR" dirty="0" err="1"/>
              <a:t>git</a:t>
            </a:r>
            <a:r>
              <a:rPr lang="en-US" altLang="ko-KR" dirty="0"/>
              <a:t> add pluto.txt </a:t>
            </a:r>
            <a:br>
              <a:rPr lang="en-US" altLang="ko-KR" dirty="0"/>
            </a:br>
            <a:r>
              <a:rPr lang="en-US" altLang="ko-KR" dirty="0"/>
              <a:t>$ </a:t>
            </a:r>
            <a:r>
              <a:rPr lang="en-US" altLang="ko-KR" dirty="0" err="1"/>
              <a:t>git</a:t>
            </a:r>
            <a:r>
              <a:rPr lang="en-US" altLang="ko-KR" dirty="0"/>
              <a:t> commit -m "Some notes about Pluto" </a:t>
            </a:r>
            <a:br>
              <a:rPr lang="en-US" altLang="ko-KR" dirty="0"/>
            </a:br>
            <a:r>
              <a:rPr lang="en-US" altLang="ko-KR" dirty="0"/>
              <a:t>1 file changed, 1 insertion(+) </a:t>
            </a:r>
            <a:br>
              <a:rPr lang="en-US" altLang="ko-KR" dirty="0"/>
            </a:br>
            <a:r>
              <a:rPr lang="en-US" altLang="ko-KR" dirty="0"/>
              <a:t>create mode 100644 pluto.txt</a:t>
            </a:r>
          </a:p>
          <a:p>
            <a:pPr marL="914400" lvl="2" indent="0">
              <a:buFont typeface="Monotype Sorts" pitchFamily="2" charset="2"/>
              <a:buNone/>
            </a:pPr>
            <a:r>
              <a:rPr lang="en-US" altLang="ko-KR" dirty="0"/>
              <a:t>$ </a:t>
            </a:r>
            <a:r>
              <a:rPr lang="en-US" altLang="ko-KR" dirty="0" err="1"/>
              <a:t>git</a:t>
            </a:r>
            <a:r>
              <a:rPr lang="en-US" altLang="ko-KR" dirty="0"/>
              <a:t> push origin master </a:t>
            </a:r>
            <a:br>
              <a:rPr lang="en-US" altLang="ko-KR" dirty="0"/>
            </a:br>
            <a:r>
              <a:rPr lang="en-US" altLang="ko-KR" dirty="0"/>
              <a:t>……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32</a:t>
            </a:fld>
            <a:r>
              <a:rPr lang="en-US" altLang="ko-KR"/>
              <a:t>-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6149" y="3191472"/>
            <a:ext cx="6916395" cy="3117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82773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en-US" altLang="ko-KR" dirty="0"/>
              <a:t>(Collaborating)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원격 저장소의 변경사항을 원래 저장소에 반영</a:t>
            </a:r>
            <a:endParaRPr lang="en-US" altLang="ko-KR" dirty="0"/>
          </a:p>
          <a:p>
            <a:pPr marL="914400" lvl="2" indent="0">
              <a:buFont typeface="Monotype Sorts" pitchFamily="2" charset="2"/>
              <a:buNone/>
            </a:pPr>
            <a:r>
              <a:rPr lang="en-US" altLang="ko-KR" dirty="0"/>
              <a:t>$ cd ~/planets </a:t>
            </a:r>
            <a:br>
              <a:rPr lang="en-US" altLang="ko-KR" dirty="0"/>
            </a:br>
            <a:r>
              <a:rPr lang="en-US" altLang="ko-KR" dirty="0"/>
              <a:t>$ </a:t>
            </a:r>
            <a:r>
              <a:rPr lang="en-US" altLang="ko-KR" dirty="0" err="1"/>
              <a:t>git</a:t>
            </a:r>
            <a:r>
              <a:rPr lang="en-US" altLang="ko-KR" dirty="0"/>
              <a:t> pull origin master </a:t>
            </a:r>
            <a:br>
              <a:rPr lang="en-US" altLang="ko-KR" dirty="0"/>
            </a:br>
            <a:r>
              <a:rPr lang="en-US" altLang="ko-KR" dirty="0"/>
              <a:t>……</a:t>
            </a:r>
          </a:p>
          <a:p>
            <a:pPr marL="914400" lvl="2" indent="0">
              <a:buFont typeface="Monotype Sorts" pitchFamily="2" charset="2"/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33</a:t>
            </a:fld>
            <a:r>
              <a:rPr lang="en-US" altLang="ko-KR"/>
              <a:t>-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736" y="2585814"/>
            <a:ext cx="7340600" cy="321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1632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충돌</a:t>
            </a:r>
            <a:r>
              <a:rPr lang="en-US" altLang="ko-KR" dirty="0"/>
              <a:t>(Conflicts)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여러 사람이 동시에 작업을 할 때 같은 파일을 동시에 수정하는 경우가 </a:t>
            </a:r>
            <a:br>
              <a:rPr lang="en-US" altLang="ko-KR" dirty="0"/>
            </a:br>
            <a:r>
              <a:rPr lang="ko-KR" altLang="en-US" dirty="0"/>
              <a:t>발생할 수 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~/planets </a:t>
            </a:r>
            <a:r>
              <a:rPr lang="ko-KR" altLang="en-US" dirty="0"/>
              <a:t>와</a:t>
            </a:r>
            <a:r>
              <a:rPr lang="en-US" altLang="ko-KR" dirty="0"/>
              <a:t> /</a:t>
            </a:r>
            <a:r>
              <a:rPr lang="en-US" altLang="ko-KR" dirty="0" err="1"/>
              <a:t>tmp</a:t>
            </a:r>
            <a:r>
              <a:rPr lang="en-US" altLang="ko-KR" dirty="0"/>
              <a:t>/planets </a:t>
            </a:r>
            <a:r>
              <a:rPr lang="ko-KR" altLang="en-US" dirty="0"/>
              <a:t>의</a:t>
            </a:r>
            <a:r>
              <a:rPr lang="en-US" altLang="ko-KR" dirty="0"/>
              <a:t> mars.txt </a:t>
            </a:r>
            <a:r>
              <a:rPr lang="ko-KR" altLang="en-US" dirty="0"/>
              <a:t>파일이</a:t>
            </a:r>
            <a:br>
              <a:rPr lang="en-US" altLang="ko-KR" dirty="0"/>
            </a:br>
            <a:r>
              <a:rPr lang="ko-KR" altLang="en-US" dirty="0"/>
              <a:t> 서로 다르게 수정</a:t>
            </a:r>
            <a:endParaRPr lang="en-US" altLang="ko-KR" dirty="0"/>
          </a:p>
          <a:p>
            <a:r>
              <a:rPr lang="en-US" altLang="ko-KR" dirty="0"/>
              <a:t>/</a:t>
            </a:r>
            <a:r>
              <a:rPr lang="en-US" altLang="ko-KR" dirty="0" err="1"/>
              <a:t>tmp</a:t>
            </a:r>
            <a:r>
              <a:rPr lang="en-US" altLang="ko-KR" dirty="0"/>
              <a:t>/planets</a:t>
            </a:r>
            <a:r>
              <a:rPr lang="ko-KR" altLang="en-US" dirty="0"/>
              <a:t>에서 </a:t>
            </a:r>
            <a:r>
              <a:rPr lang="en-US" altLang="ko-KR" dirty="0"/>
              <a:t>push </a:t>
            </a:r>
            <a:r>
              <a:rPr lang="ko-KR" altLang="en-US" dirty="0"/>
              <a:t>시도하면</a:t>
            </a:r>
            <a:br>
              <a:rPr lang="en-US" altLang="ko-KR" dirty="0"/>
            </a:br>
            <a:r>
              <a:rPr lang="ko-KR" altLang="en-US" dirty="0"/>
              <a:t> 충돌 오류 발생</a:t>
            </a:r>
            <a:endParaRPr lang="en-US" altLang="ko-KR" dirty="0"/>
          </a:p>
          <a:p>
            <a:r>
              <a:rPr lang="ko-KR" altLang="en-US" dirty="0"/>
              <a:t>충돌을 해결하기 위해서 원격저장소의 </a:t>
            </a:r>
            <a:br>
              <a:rPr lang="en-US" altLang="ko-KR" dirty="0"/>
            </a:br>
            <a:r>
              <a:rPr lang="ko-KR" altLang="en-US" dirty="0"/>
              <a:t>파일을 가져와서 </a:t>
            </a:r>
            <a:r>
              <a:rPr lang="en-US" altLang="ko-KR" dirty="0"/>
              <a:t>conflict</a:t>
            </a:r>
            <a:r>
              <a:rPr lang="ko-KR" altLang="en-US" dirty="0"/>
              <a:t>가 발생한 파일을</a:t>
            </a:r>
            <a:br>
              <a:rPr lang="en-US" altLang="ko-KR" dirty="0"/>
            </a:br>
            <a:r>
              <a:rPr lang="ko-KR" altLang="en-US" dirty="0"/>
              <a:t>수정하고 원격 저장소에 다시 파일을 올린다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34</a:t>
            </a:fld>
            <a:r>
              <a:rPr lang="en-US" altLang="ko-KR"/>
              <a:t>-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8363BC9-EF0E-4FB7-9943-FAFC1C6738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40" y="1412776"/>
            <a:ext cx="5297977" cy="3197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59832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err="1"/>
              <a:t>Git</a:t>
            </a:r>
            <a:r>
              <a:rPr lang="ko-KR" altLang="en-US" dirty="0"/>
              <a:t> 정리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900000" y="1056836"/>
            <a:ext cx="10393200" cy="5242520"/>
          </a:xfrm>
        </p:spPr>
        <p:txBody>
          <a:bodyPr/>
          <a:lstStyle/>
          <a:p>
            <a:r>
              <a:rPr lang="ko-KR" altLang="en-US" dirty="0" err="1"/>
              <a:t>버전관리를</a:t>
            </a:r>
            <a:r>
              <a:rPr lang="ko-KR" altLang="en-US" dirty="0"/>
              <a:t> 위해 </a:t>
            </a:r>
            <a:r>
              <a:rPr lang="en-US" altLang="ko-KR" dirty="0" err="1"/>
              <a:t>git</a:t>
            </a:r>
            <a:r>
              <a:rPr lang="ko-KR" altLang="en-US" dirty="0"/>
              <a:t>과 </a:t>
            </a:r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r>
              <a:rPr lang="ko-KR" altLang="en-US" dirty="0"/>
              <a:t>사용법 정리</a:t>
            </a:r>
            <a:br>
              <a:rPr lang="en-US" altLang="ko-KR" dirty="0"/>
            </a:br>
            <a:r>
              <a:rPr lang="en-US" altLang="ko-KR" dirty="0"/>
              <a:t>(http://swcarpentry.github.io/git-novice/)</a:t>
            </a:r>
          </a:p>
          <a:p>
            <a:r>
              <a:rPr lang="ko-KR" altLang="en-US" dirty="0"/>
              <a:t>오래전부터 </a:t>
            </a:r>
            <a:r>
              <a:rPr lang="ko-KR" altLang="en-US" dirty="0" err="1"/>
              <a:t>버전관리를</a:t>
            </a:r>
            <a:r>
              <a:rPr lang="ko-KR" altLang="en-US" dirty="0"/>
              <a:t> 위해 </a:t>
            </a:r>
            <a:r>
              <a:rPr lang="en-US" altLang="ko-KR" dirty="0" err="1"/>
              <a:t>rcs</a:t>
            </a:r>
            <a:r>
              <a:rPr lang="en-US" altLang="ko-KR" dirty="0"/>
              <a:t>, </a:t>
            </a:r>
            <a:r>
              <a:rPr lang="en-US" altLang="ko-KR" dirty="0" err="1"/>
              <a:t>cvs</a:t>
            </a:r>
            <a:r>
              <a:rPr lang="en-US" altLang="ko-KR" dirty="0"/>
              <a:t>, </a:t>
            </a:r>
            <a:r>
              <a:rPr lang="en-US" altLang="ko-KR" dirty="0" err="1"/>
              <a:t>svn</a:t>
            </a:r>
            <a:r>
              <a:rPr lang="en-US" altLang="ko-KR" dirty="0"/>
              <a:t> </a:t>
            </a:r>
            <a:r>
              <a:rPr lang="ko-KR" altLang="en-US" dirty="0"/>
              <a:t>등이</a:t>
            </a:r>
            <a:br>
              <a:rPr lang="en-US" altLang="ko-KR" dirty="0"/>
            </a:br>
            <a:r>
              <a:rPr lang="ko-KR" altLang="en-US" dirty="0"/>
              <a:t>존재</a:t>
            </a:r>
            <a:endParaRPr lang="en-US" altLang="ko-KR" dirty="0"/>
          </a:p>
          <a:p>
            <a:r>
              <a:rPr lang="ko-KR" altLang="en-US" dirty="0"/>
              <a:t>오픈소스 호스팅을 위해 </a:t>
            </a:r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r>
              <a:rPr lang="ko-KR" altLang="en-US" dirty="0"/>
              <a:t>외에도 </a:t>
            </a:r>
            <a:br>
              <a:rPr lang="en-US" altLang="ko-KR" dirty="0"/>
            </a:br>
            <a:r>
              <a:rPr lang="en-US" altLang="ko-KR" dirty="0"/>
              <a:t>sourceforge.net, savannah.gnu.org, </a:t>
            </a:r>
            <a:br>
              <a:rPr lang="en-US" altLang="ko-KR" dirty="0"/>
            </a:br>
            <a:r>
              <a:rPr lang="en-US" altLang="ko-KR" dirty="0"/>
              <a:t>code.google.com </a:t>
            </a:r>
            <a:r>
              <a:rPr lang="ko-KR" altLang="en-US" dirty="0"/>
              <a:t>등이</a:t>
            </a:r>
            <a:r>
              <a:rPr lang="en-US" altLang="ko-KR" dirty="0"/>
              <a:t> </a:t>
            </a:r>
            <a:r>
              <a:rPr lang="ko-KR" altLang="en-US" dirty="0"/>
              <a:t>사용되고 있다</a:t>
            </a:r>
            <a:r>
              <a:rPr lang="en-US" altLang="ko-KR" dirty="0"/>
              <a:t>. </a:t>
            </a:r>
          </a:p>
          <a:p>
            <a:r>
              <a:rPr lang="en-US" altLang="ko-KR" dirty="0" err="1"/>
              <a:t>Github</a:t>
            </a:r>
            <a:r>
              <a:rPr lang="ko-KR" altLang="en-US" dirty="0"/>
              <a:t>이 일반적으로 사용됨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F409F2E3-094E-49FB-82E6-5E3D201BDE4B}" type="slidenum">
              <a:rPr lang="en-US" altLang="ko-KR" smtClean="0"/>
              <a:pPr>
                <a:defRPr/>
              </a:pPr>
              <a:t>35</a:t>
            </a:fld>
            <a:r>
              <a:rPr lang="en-US" altLang="ko-KR"/>
              <a:t>-</a:t>
            </a:r>
          </a:p>
        </p:txBody>
      </p:sp>
      <p:graphicFrame>
        <p:nvGraphicFramePr>
          <p:cNvPr id="5" name="개체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7878590"/>
              </p:ext>
            </p:extLst>
          </p:nvPr>
        </p:nvGraphicFramePr>
        <p:xfrm>
          <a:off x="7295456" y="125892"/>
          <a:ext cx="4896544" cy="6336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Acrobat Document" r:id="rId3" imgW="4663366" imgH="6035040" progId="AcroExch.Document.7">
                  <p:embed/>
                </p:oleObj>
              </mc:Choice>
              <mc:Fallback>
                <p:oleObj name="Acrobat Document" r:id="rId3" imgW="4663366" imgH="6035040" progId="AcroExch.Document.7">
                  <p:embed/>
                  <p:pic>
                    <p:nvPicPr>
                      <p:cNvPr id="5" name="개체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95456" y="125892"/>
                        <a:ext cx="4896544" cy="63365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432187" y="4483474"/>
            <a:ext cx="633670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참고자료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https://opensource.com/resources/what-is-git </a:t>
            </a: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https://opensource.com/article/19/5/practical-learning-exercise-git </a:t>
            </a: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https://guides.github.com/activities/hello-world/</a:t>
            </a:r>
          </a:p>
        </p:txBody>
      </p:sp>
    </p:spTree>
    <p:extLst>
      <p:ext uri="{BB962C8B-B14F-4D97-AF65-F5344CB8AC3E}">
        <p14:creationId xmlns:p14="http://schemas.microsoft.com/office/powerpoint/2010/main" val="367325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소프트웨어공학의</a:t>
            </a:r>
            <a:r>
              <a:rPr lang="en-US" altLang="ko-KR" dirty="0"/>
              <a:t> </a:t>
            </a:r>
            <a:r>
              <a:rPr lang="ko-KR" altLang="en-US" dirty="0"/>
              <a:t>역사</a:t>
            </a:r>
          </a:p>
        </p:txBody>
      </p:sp>
      <p:sp>
        <p:nvSpPr>
          <p:cNvPr id="92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800" dirty="0"/>
              <a:t>19</a:t>
            </a:r>
            <a:r>
              <a:rPr lang="en-US" altLang="ko-KR" sz="1800" baseline="30000" dirty="0"/>
              <a:t>th</a:t>
            </a:r>
            <a:r>
              <a:rPr lang="en-US" altLang="ko-KR" sz="1800" dirty="0"/>
              <a:t> </a:t>
            </a:r>
            <a:r>
              <a:rPr lang="ko-KR" altLang="en-US" sz="1800" dirty="0"/>
              <a:t>세기 </a:t>
            </a:r>
            <a:r>
              <a:rPr lang="en-US" altLang="ko-KR" sz="1800" dirty="0"/>
              <a:t>~ 20</a:t>
            </a:r>
            <a:r>
              <a:rPr lang="en-US" altLang="ko-KR" sz="1800" baseline="30000" dirty="0"/>
              <a:t>th</a:t>
            </a:r>
            <a:r>
              <a:rPr lang="en-US" altLang="ko-KR" sz="1800" dirty="0"/>
              <a:t> </a:t>
            </a:r>
            <a:r>
              <a:rPr lang="ko-KR" altLang="en-US" sz="1800" dirty="0"/>
              <a:t>세기 초</a:t>
            </a:r>
            <a:r>
              <a:rPr lang="en-US" altLang="ko-KR" sz="1800" dirty="0"/>
              <a:t>: Human Computers</a:t>
            </a:r>
          </a:p>
          <a:p>
            <a:pPr lvl="1"/>
            <a:r>
              <a:rPr lang="ko-KR" altLang="en-US" sz="1600" dirty="0"/>
              <a:t>사람들이 컴퓨터고</a:t>
            </a:r>
            <a:r>
              <a:rPr lang="en-US" altLang="ko-KR" sz="1600" dirty="0"/>
              <a:t>, </a:t>
            </a:r>
            <a:r>
              <a:rPr lang="ko-KR" altLang="en-US" sz="1600" dirty="0"/>
              <a:t>데이터가 들어오면 컴퓨터가 계산을 하고 그 결과를 다음 컴퓨터로 전달하는 방식</a:t>
            </a:r>
            <a:br>
              <a:rPr lang="en-US" altLang="ko-KR" sz="1600" dirty="0"/>
            </a:br>
            <a:r>
              <a:rPr lang="en-US" altLang="ko-KR" sz="1600" dirty="0"/>
              <a:t>(Pipeline)</a:t>
            </a:r>
          </a:p>
          <a:p>
            <a:endParaRPr lang="en-US" altLang="ko-KR" sz="1800" dirty="0"/>
          </a:p>
          <a:p>
            <a:r>
              <a:rPr lang="ko-KR" altLang="en-US" sz="1800" dirty="0"/>
              <a:t>대공황부터 </a:t>
            </a:r>
            <a:r>
              <a:rPr lang="en-US" altLang="ko-KR" sz="1800" dirty="0"/>
              <a:t>2</a:t>
            </a:r>
            <a:r>
              <a:rPr lang="ko-KR" altLang="en-US" sz="1800" dirty="0"/>
              <a:t>차 세계대전시기</a:t>
            </a:r>
            <a:r>
              <a:rPr lang="en-US" altLang="ko-KR" sz="1800" dirty="0"/>
              <a:t>: </a:t>
            </a:r>
            <a:r>
              <a:rPr lang="ko-KR" altLang="en-US" sz="1800" dirty="0"/>
              <a:t>전자식 컴퓨터의 탄생</a:t>
            </a:r>
            <a:endParaRPr lang="en-US" altLang="ko-KR" sz="1800" dirty="0"/>
          </a:p>
          <a:p>
            <a:pPr lvl="1"/>
            <a:r>
              <a:rPr lang="ko-KR" altLang="en-US" sz="1600" dirty="0"/>
              <a:t>초기 범용 컴퓨터 개발 </a:t>
            </a:r>
            <a:r>
              <a:rPr lang="en-US" altLang="ko-KR" sz="1600" dirty="0"/>
              <a:t>(stored program computer)</a:t>
            </a:r>
          </a:p>
          <a:p>
            <a:pPr lvl="1"/>
            <a:r>
              <a:rPr lang="ko-KR" altLang="en-US" sz="1600" dirty="0"/>
              <a:t>독일</a:t>
            </a:r>
            <a:r>
              <a:rPr lang="en-US" altLang="ko-KR" sz="1600" dirty="0"/>
              <a:t>: Z2,Z3,Z4; </a:t>
            </a:r>
            <a:r>
              <a:rPr lang="ko-KR" altLang="en-US" sz="1600" dirty="0"/>
              <a:t>영국</a:t>
            </a:r>
            <a:r>
              <a:rPr lang="en-US" altLang="ko-KR" sz="1600" dirty="0"/>
              <a:t>: Colossus; </a:t>
            </a:r>
            <a:r>
              <a:rPr lang="ko-KR" altLang="en-US" sz="1600" dirty="0"/>
              <a:t>미국</a:t>
            </a:r>
            <a:r>
              <a:rPr lang="en-US" altLang="ko-KR" sz="1600" dirty="0"/>
              <a:t>: ENIAC, EDVAC</a:t>
            </a:r>
          </a:p>
          <a:p>
            <a:endParaRPr lang="en-US" altLang="ko-KR" sz="1800" dirty="0"/>
          </a:p>
          <a:p>
            <a:r>
              <a:rPr lang="en-US" altLang="ko-KR" sz="1800" dirty="0"/>
              <a:t>2</a:t>
            </a:r>
            <a:r>
              <a:rPr lang="ko-KR" altLang="en-US" sz="1800" dirty="0"/>
              <a:t>차 세계대전 이후</a:t>
            </a:r>
            <a:r>
              <a:rPr lang="en-US" altLang="ko-KR" sz="1800" dirty="0"/>
              <a:t>: </a:t>
            </a:r>
            <a:r>
              <a:rPr lang="ko-KR" altLang="en-US" sz="1800" dirty="0"/>
              <a:t>컴퓨팅의 부상과 소프트웨어공학의 탄생</a:t>
            </a:r>
            <a:r>
              <a:rPr lang="en-US" altLang="ko-KR" sz="1800" dirty="0"/>
              <a:t> </a:t>
            </a:r>
          </a:p>
          <a:p>
            <a:pPr lvl="1"/>
            <a:r>
              <a:rPr lang="ko-KR" altLang="en-US" sz="1600" dirty="0"/>
              <a:t>순서도</a:t>
            </a:r>
            <a:r>
              <a:rPr lang="en-US" altLang="ko-KR" sz="1600" dirty="0"/>
              <a:t>(Flowchart), </a:t>
            </a:r>
            <a:r>
              <a:rPr lang="ko-KR" altLang="en-US" sz="1600" dirty="0"/>
              <a:t>알고리즘 분해</a:t>
            </a:r>
            <a:r>
              <a:rPr lang="en-US" altLang="ko-KR" sz="1600" dirty="0"/>
              <a:t>, </a:t>
            </a:r>
            <a:r>
              <a:rPr lang="ko-KR" altLang="en-US" sz="1600" dirty="0"/>
              <a:t>프로그래밍 언어의 등장</a:t>
            </a:r>
            <a:endParaRPr lang="en-US" altLang="ko-KR" sz="1600" dirty="0"/>
          </a:p>
          <a:p>
            <a:pPr lvl="1"/>
            <a:r>
              <a:rPr lang="en-US" altLang="ko-KR" sz="1600" dirty="0"/>
              <a:t>IBM System/36 </a:t>
            </a:r>
            <a:r>
              <a:rPr lang="ko-KR" altLang="en-US" sz="1600" dirty="0"/>
              <a:t>등장</a:t>
            </a:r>
            <a:r>
              <a:rPr lang="en-US" altLang="ko-KR" sz="1600" dirty="0"/>
              <a:t>: </a:t>
            </a:r>
            <a:r>
              <a:rPr lang="ko-KR" altLang="en-US" sz="1600" dirty="0"/>
              <a:t>하드웨어로부터 소프트웨어 분리 </a:t>
            </a:r>
            <a:endParaRPr lang="en-US" altLang="ko-KR" sz="1600" dirty="0"/>
          </a:p>
          <a:p>
            <a:pPr lvl="2"/>
            <a:r>
              <a:rPr lang="ko-KR" altLang="en-US" sz="1400" dirty="0"/>
              <a:t>소프트웨어가 개별 경제적 가치를 갖는 요소로 개발</a:t>
            </a:r>
            <a:endParaRPr lang="en-US" altLang="ko-KR" sz="1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4CFE701C-2F0C-4A40-8F6F-58E882B1F22C}" type="slidenum">
              <a:rPr lang="en-US" altLang="ko-KR" smtClean="0"/>
              <a:pPr>
                <a:defRPr/>
              </a:pPr>
              <a:t>4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212919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공학</a:t>
            </a:r>
          </a:p>
        </p:txBody>
      </p:sp>
      <p:sp>
        <p:nvSpPr>
          <p:cNvPr id="92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냉전의 시기</a:t>
            </a:r>
            <a:r>
              <a:rPr lang="en-US" altLang="ko-KR" dirty="0"/>
              <a:t>: </a:t>
            </a:r>
            <a:r>
              <a:rPr lang="ko-KR" altLang="en-US" dirty="0"/>
              <a:t>성장기</a:t>
            </a:r>
            <a:endParaRPr lang="en-US" altLang="ko-KR" dirty="0"/>
          </a:p>
          <a:p>
            <a:pPr lvl="1"/>
            <a:r>
              <a:rPr lang="ko-KR" altLang="en-US" sz="1600" dirty="0"/>
              <a:t>미국과 소련의 경쟁</a:t>
            </a:r>
            <a:endParaRPr lang="en-US" altLang="ko-KR" sz="1600" dirty="0"/>
          </a:p>
          <a:p>
            <a:pPr lvl="1"/>
            <a:r>
              <a:rPr lang="ko-KR" altLang="en-US" sz="1600" dirty="0"/>
              <a:t>혁신이 발생 </a:t>
            </a:r>
            <a:endParaRPr lang="en-US" altLang="ko-KR" sz="1600" dirty="0"/>
          </a:p>
          <a:p>
            <a:pPr lvl="2"/>
            <a:r>
              <a:rPr lang="en-US" altLang="ko-KR" sz="1400" dirty="0"/>
              <a:t>Human-computer interface (CRT display, light pen)</a:t>
            </a:r>
          </a:p>
          <a:p>
            <a:pPr lvl="2"/>
            <a:r>
              <a:rPr lang="en-US" altLang="ko-KR" sz="1400" dirty="0"/>
              <a:t>Core memory</a:t>
            </a:r>
          </a:p>
          <a:p>
            <a:pPr lvl="2"/>
            <a:r>
              <a:rPr lang="ko-KR" altLang="en-US" sz="1400" dirty="0"/>
              <a:t>분산환경의 거대규모 소프트웨어 시스템</a:t>
            </a:r>
            <a:endParaRPr lang="en-US" altLang="ko-KR" sz="1400" dirty="0"/>
          </a:p>
          <a:p>
            <a:pPr lvl="1"/>
            <a:r>
              <a:rPr lang="ko-KR" altLang="en-US" sz="1600" dirty="0"/>
              <a:t>소프트웨어 개발이 고비용 부분이자</a:t>
            </a:r>
            <a:r>
              <a:rPr lang="en-US" altLang="ko-KR" sz="1600" dirty="0"/>
              <a:t> </a:t>
            </a:r>
            <a:r>
              <a:rPr lang="ko-KR" altLang="en-US" sz="1600" dirty="0"/>
              <a:t>가장 중요한 부분으로 </a:t>
            </a:r>
            <a:r>
              <a:rPr lang="ko-KR" altLang="en-US" sz="1600" dirty="0" err="1"/>
              <a:t>되어감</a:t>
            </a:r>
            <a:endParaRPr lang="en-US" altLang="ko-KR" sz="1600" dirty="0"/>
          </a:p>
          <a:p>
            <a:pPr lvl="1"/>
            <a:r>
              <a:rPr lang="en-US" altLang="ko-KR" sz="1600" dirty="0"/>
              <a:t>Time Sharing </a:t>
            </a:r>
            <a:r>
              <a:rPr lang="ko-KR" altLang="en-US" sz="1600" dirty="0"/>
              <a:t>아이디어 </a:t>
            </a:r>
            <a:r>
              <a:rPr lang="en-US" altLang="ko-KR" sz="1600" dirty="0"/>
              <a:t>(Christopher Strachey)</a:t>
            </a:r>
            <a:r>
              <a:rPr lang="ko-KR" altLang="en-US" sz="1600" dirty="0"/>
              <a:t>의 발전</a:t>
            </a:r>
            <a:r>
              <a:rPr lang="en-US" altLang="ko-KR" sz="1600" dirty="0"/>
              <a:t> </a:t>
            </a:r>
          </a:p>
          <a:p>
            <a:pPr lvl="1"/>
            <a:r>
              <a:rPr lang="en-US" altLang="ko-KR" sz="1600" dirty="0"/>
              <a:t>The Mythical Man Month (Fred Brooks): </a:t>
            </a:r>
            <a:br>
              <a:rPr lang="en-US" altLang="ko-KR" sz="1600" dirty="0"/>
            </a:br>
            <a:r>
              <a:rPr lang="ko-KR" altLang="en-US" sz="1600" dirty="0"/>
              <a:t>지연이 발생한 소프트웨어 개발에 인력이 더 투입되더라도 </a:t>
            </a:r>
            <a:r>
              <a:rPr lang="en-US" altLang="ko-KR" sz="1600" dirty="0"/>
              <a:t>communication </a:t>
            </a:r>
            <a:r>
              <a:rPr lang="ko-KR" altLang="en-US" sz="1600" dirty="0"/>
              <a:t>비용의 증가로 소프트웨어 개발일정에 도움이 되지 않는다</a:t>
            </a:r>
            <a:r>
              <a:rPr lang="en-US" altLang="ko-KR" sz="1600" dirty="0"/>
              <a:t>. </a:t>
            </a:r>
          </a:p>
          <a:p>
            <a:pPr lvl="2"/>
            <a:r>
              <a:rPr lang="ko-KR" altLang="en-US" sz="1400" dirty="0"/>
              <a:t>소프트웨어 공학은 기술적 프로세스일 뿐만 아니라 매우 인간적인 프로세스이기도 하다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600" dirty="0"/>
              <a:t>프로그래머는 컴퓨터보다 고비용이고</a:t>
            </a:r>
            <a:r>
              <a:rPr lang="en-US" altLang="ko-KR" sz="1600" dirty="0"/>
              <a:t>, </a:t>
            </a:r>
            <a:r>
              <a:rPr lang="ko-KR" altLang="en-US" sz="1600" dirty="0"/>
              <a:t>컴퓨터를 어디에나 두는 것이 경제적이다</a:t>
            </a:r>
            <a:r>
              <a:rPr lang="en-US" altLang="ko-KR" sz="160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4CFE701C-2F0C-4A40-8F6F-58E882B1F22C}" type="slidenum">
              <a:rPr lang="en-US" altLang="ko-KR" smtClean="0"/>
              <a:pPr>
                <a:defRPr/>
              </a:pPr>
              <a:t>5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369121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공학의 역사</a:t>
            </a:r>
          </a:p>
        </p:txBody>
      </p:sp>
      <p:sp>
        <p:nvSpPr>
          <p:cNvPr id="92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800" dirty="0"/>
              <a:t>60</a:t>
            </a:r>
            <a:r>
              <a:rPr lang="ko-KR" altLang="en-US" sz="1800" dirty="0"/>
              <a:t>년대에서 </a:t>
            </a:r>
            <a:r>
              <a:rPr lang="en-US" altLang="ko-KR" sz="1800" dirty="0"/>
              <a:t>80</a:t>
            </a:r>
            <a:r>
              <a:rPr lang="ko-KR" altLang="en-US" sz="1800" dirty="0"/>
              <a:t>년대</a:t>
            </a:r>
            <a:r>
              <a:rPr lang="en-US" altLang="ko-KR" sz="1800" dirty="0"/>
              <a:t>: </a:t>
            </a:r>
            <a:r>
              <a:rPr lang="ko-KR" altLang="en-US" sz="1800" dirty="0"/>
              <a:t>성숙기</a:t>
            </a:r>
            <a:endParaRPr lang="en-US" altLang="ko-KR" sz="1800" dirty="0"/>
          </a:p>
          <a:p>
            <a:pPr lvl="1"/>
            <a:r>
              <a:rPr lang="ko-KR" altLang="en-US" sz="1600" dirty="0"/>
              <a:t>여전히 냉전 시기가 지속</a:t>
            </a:r>
            <a:endParaRPr lang="en-US" altLang="ko-KR" sz="1600" dirty="0"/>
          </a:p>
          <a:p>
            <a:pPr lvl="1"/>
            <a:r>
              <a:rPr lang="ko-KR" altLang="en-US" sz="1600" dirty="0"/>
              <a:t>구조적 프로그래밍</a:t>
            </a:r>
            <a:r>
              <a:rPr lang="en-US" altLang="ko-KR" sz="1600" dirty="0"/>
              <a:t>(Structured programming) </a:t>
            </a:r>
            <a:r>
              <a:rPr lang="ko-KR" altLang="en-US" sz="1600" dirty="0"/>
              <a:t>개념</a:t>
            </a:r>
            <a:r>
              <a:rPr lang="en-US" altLang="ko-KR" sz="1600" dirty="0"/>
              <a:t>(</a:t>
            </a:r>
            <a:r>
              <a:rPr lang="en-US" altLang="ko-KR" sz="1600" dirty="0" err="1"/>
              <a:t>Edsger</a:t>
            </a:r>
            <a:r>
              <a:rPr lang="en-US" altLang="ko-KR" sz="1600" dirty="0"/>
              <a:t> Dijkstra)</a:t>
            </a:r>
            <a:r>
              <a:rPr lang="ko-KR" altLang="en-US" sz="1600" dirty="0"/>
              <a:t> 등장</a:t>
            </a:r>
            <a:endParaRPr lang="en-US" altLang="ko-KR" sz="1600" dirty="0"/>
          </a:p>
          <a:p>
            <a:pPr lvl="2"/>
            <a:r>
              <a:rPr lang="ko-KR" altLang="en-US" sz="1400" dirty="0"/>
              <a:t>순차</a:t>
            </a:r>
            <a:r>
              <a:rPr lang="en-US" altLang="ko-KR" sz="1400" dirty="0"/>
              <a:t>, </a:t>
            </a:r>
            <a:r>
              <a:rPr lang="ko-KR" altLang="en-US" sz="1400" dirty="0"/>
              <a:t>조건</a:t>
            </a:r>
            <a:r>
              <a:rPr lang="en-US" altLang="ko-KR" sz="1400" dirty="0"/>
              <a:t>(</a:t>
            </a:r>
            <a:r>
              <a:rPr lang="ko-KR" altLang="en-US" sz="1400" dirty="0"/>
              <a:t>분기</a:t>
            </a:r>
            <a:r>
              <a:rPr lang="en-US" altLang="ko-KR" sz="1400" dirty="0"/>
              <a:t>), </a:t>
            </a:r>
            <a:r>
              <a:rPr lang="ko-KR" altLang="en-US" sz="1400" dirty="0"/>
              <a:t>반복의 구조들의 결합으로 프로그래밍</a:t>
            </a:r>
            <a:endParaRPr lang="en-US" altLang="ko-KR" sz="1400" dirty="0"/>
          </a:p>
          <a:p>
            <a:pPr lvl="1"/>
            <a:r>
              <a:rPr lang="ko-KR" altLang="en-US" sz="1600" dirty="0"/>
              <a:t>정형 소프트웨어 개발 프로세스</a:t>
            </a:r>
            <a:r>
              <a:rPr lang="en-US" altLang="ko-KR" sz="1600" dirty="0"/>
              <a:t>(Formal software development process)(Winston Royce)</a:t>
            </a:r>
          </a:p>
          <a:p>
            <a:pPr lvl="2"/>
            <a:r>
              <a:rPr lang="ko-KR" altLang="en-US" sz="1400" dirty="0"/>
              <a:t>폭포수모델</a:t>
            </a:r>
            <a:r>
              <a:rPr lang="en-US" altLang="ko-KR" sz="1400" dirty="0"/>
              <a:t>(waterfall process)</a:t>
            </a:r>
          </a:p>
          <a:p>
            <a:pPr lvl="2"/>
            <a:r>
              <a:rPr lang="ko-KR" altLang="en-US" sz="1400" dirty="0"/>
              <a:t>반복개발</a:t>
            </a:r>
            <a:r>
              <a:rPr lang="en-US" altLang="ko-KR" sz="1400" dirty="0"/>
              <a:t>(Iterative development), </a:t>
            </a:r>
            <a:r>
              <a:rPr lang="ko-KR" altLang="en-US" sz="1400" dirty="0"/>
              <a:t>프로토타이핑</a:t>
            </a:r>
            <a:r>
              <a:rPr lang="en-US" altLang="ko-KR" sz="1400" dirty="0"/>
              <a:t>(prototyping), </a:t>
            </a:r>
            <a:r>
              <a:rPr lang="ko-KR" altLang="en-US" sz="1400" dirty="0"/>
              <a:t>소스코드를 넘어서는 가공물의 가치정립</a:t>
            </a:r>
            <a:endParaRPr lang="en-US" altLang="ko-KR" sz="1400" dirty="0"/>
          </a:p>
          <a:p>
            <a:pPr lvl="1"/>
            <a:r>
              <a:rPr lang="en-US" altLang="ko-KR" sz="1600" dirty="0"/>
              <a:t>Entity-relationship modeling (Peter Chen)</a:t>
            </a:r>
          </a:p>
          <a:p>
            <a:pPr lvl="1"/>
            <a:r>
              <a:rPr lang="ko-KR" altLang="en-US" sz="1600" dirty="0"/>
              <a:t>구조화된 분석 및 설계</a:t>
            </a:r>
            <a:r>
              <a:rPr lang="en-US" altLang="ko-KR" sz="1600" dirty="0"/>
              <a:t>; </a:t>
            </a:r>
            <a:r>
              <a:rPr lang="ko-KR" altLang="en-US" sz="1600" dirty="0"/>
              <a:t>소프트웨어 검사</a:t>
            </a:r>
            <a:r>
              <a:rPr lang="en-US" altLang="ko-KR" sz="1600" dirty="0"/>
              <a:t>(software inspections); </a:t>
            </a:r>
            <a:r>
              <a:rPr lang="ko-KR" altLang="en-US" sz="1600" dirty="0"/>
              <a:t>정보공학</a:t>
            </a:r>
            <a:r>
              <a:rPr lang="en-US" altLang="ko-KR" sz="1600" dirty="0"/>
              <a:t>(information engineering); </a:t>
            </a:r>
            <a:br>
              <a:rPr lang="en-US" altLang="ko-KR" sz="1600" dirty="0"/>
            </a:br>
            <a:r>
              <a:rPr lang="ko-KR" altLang="en-US" sz="1600" dirty="0"/>
              <a:t>함수형 프로그래밍</a:t>
            </a:r>
            <a:r>
              <a:rPr lang="en-US" altLang="ko-KR" sz="1600" dirty="0"/>
              <a:t>(functional programming); </a:t>
            </a:r>
            <a:r>
              <a:rPr lang="ko-KR" altLang="en-US" sz="1600" dirty="0"/>
              <a:t>분산컴퓨팅</a:t>
            </a:r>
            <a:r>
              <a:rPr lang="en-US" altLang="ko-KR" sz="1600" dirty="0"/>
              <a:t>(distributed computing ) </a:t>
            </a:r>
          </a:p>
          <a:p>
            <a:pPr lvl="2"/>
            <a:r>
              <a:rPr lang="ko-KR" altLang="en-US" sz="1400" dirty="0"/>
              <a:t>최초의 황금기</a:t>
            </a:r>
            <a:endParaRPr lang="en-US" altLang="ko-KR" sz="1400" dirty="0"/>
          </a:p>
          <a:p>
            <a:r>
              <a:rPr lang="en-US" altLang="ko-KR" sz="1800" dirty="0"/>
              <a:t>80</a:t>
            </a:r>
            <a:r>
              <a:rPr lang="ko-KR" altLang="en-US" sz="1800" dirty="0"/>
              <a:t>년대</a:t>
            </a:r>
            <a:r>
              <a:rPr lang="en-US" altLang="ko-KR" sz="1800" dirty="0"/>
              <a:t>: </a:t>
            </a:r>
            <a:r>
              <a:rPr lang="ko-KR" altLang="en-US" sz="1800" dirty="0"/>
              <a:t>황금기</a:t>
            </a:r>
            <a:endParaRPr lang="en-US" altLang="ko-KR" sz="1800" dirty="0"/>
          </a:p>
          <a:p>
            <a:pPr lvl="1"/>
            <a:r>
              <a:rPr lang="ko-KR" altLang="en-US" sz="1600" dirty="0"/>
              <a:t>소프트웨어품질</a:t>
            </a:r>
            <a:r>
              <a:rPr lang="en-US" altLang="ko-KR" sz="1600" dirty="0"/>
              <a:t>;</a:t>
            </a:r>
            <a:r>
              <a:rPr lang="ko-KR" altLang="en-US" sz="1600" dirty="0"/>
              <a:t> 초대형 소프트웨어집중시스템</a:t>
            </a:r>
            <a:r>
              <a:rPr lang="en-US" altLang="ko-KR" sz="1600" dirty="0"/>
              <a:t>; </a:t>
            </a:r>
            <a:r>
              <a:rPr lang="ko-KR" altLang="en-US" sz="1600" dirty="0"/>
              <a:t>소프트웨어의 세계화</a:t>
            </a:r>
            <a:r>
              <a:rPr lang="en-US" altLang="ko-KR" sz="1600" dirty="0"/>
              <a:t>; </a:t>
            </a:r>
            <a:r>
              <a:rPr lang="ko-KR" altLang="en-US" sz="1600" dirty="0"/>
              <a:t>프로그램에서 분산시스템으로 전이</a:t>
            </a:r>
            <a:endParaRPr lang="en-US" altLang="ko-KR" sz="1600" dirty="0"/>
          </a:p>
          <a:p>
            <a:pPr lvl="1"/>
            <a:r>
              <a:rPr lang="ko-KR" altLang="en-US" sz="1600" dirty="0"/>
              <a:t>객체지향프로그래밍</a:t>
            </a:r>
            <a:r>
              <a:rPr lang="en-US" altLang="ko-KR" sz="1600" dirty="0"/>
              <a:t>(Object-Oriented programming; Ole Dahl and </a:t>
            </a:r>
            <a:r>
              <a:rPr lang="en-US" altLang="ko-KR" sz="1600" dirty="0" err="1"/>
              <a:t>Kristern</a:t>
            </a:r>
            <a:r>
              <a:rPr lang="en-US" altLang="ko-KR" sz="1600" dirty="0"/>
              <a:t> Nygaard)</a:t>
            </a:r>
          </a:p>
          <a:p>
            <a:pPr lvl="1"/>
            <a:r>
              <a:rPr lang="ko-KR" altLang="en-US" sz="1600" dirty="0"/>
              <a:t>객체모델링</a:t>
            </a:r>
            <a:r>
              <a:rPr lang="en-US" altLang="ko-KR" sz="1600" dirty="0"/>
              <a:t>(Object modeling)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4CFE701C-2F0C-4A40-8F6F-58E882B1F22C}" type="slidenum">
              <a:rPr lang="en-US" altLang="ko-KR" smtClean="0"/>
              <a:pPr>
                <a:defRPr/>
              </a:pPr>
              <a:t>6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667993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공학의 역사</a:t>
            </a:r>
          </a:p>
        </p:txBody>
      </p:sp>
      <p:sp>
        <p:nvSpPr>
          <p:cNvPr id="9220" name="Rectangle 3"/>
          <p:cNvSpPr>
            <a:spLocks noGrp="1" noChangeArrowheads="1"/>
          </p:cNvSpPr>
          <p:nvPr>
            <p:ph idx="1"/>
          </p:nvPr>
        </p:nvSpPr>
        <p:spPr>
          <a:xfrm>
            <a:off x="900000" y="980728"/>
            <a:ext cx="10393200" cy="5242520"/>
          </a:xfrm>
        </p:spPr>
        <p:txBody>
          <a:bodyPr/>
          <a:lstStyle/>
          <a:p>
            <a:r>
              <a:rPr lang="en-US" altLang="ko-KR" sz="1800" dirty="0"/>
              <a:t>90</a:t>
            </a:r>
            <a:r>
              <a:rPr lang="ko-KR" altLang="en-US" sz="1800" dirty="0"/>
              <a:t>년대와 밀레니엄</a:t>
            </a:r>
            <a:r>
              <a:rPr lang="en-US" altLang="ko-KR" sz="1800" dirty="0"/>
              <a:t>: </a:t>
            </a:r>
            <a:r>
              <a:rPr lang="ko-KR" altLang="en-US" sz="1800" dirty="0"/>
              <a:t>파괴의 시기 </a:t>
            </a:r>
            <a:r>
              <a:rPr lang="en-US" altLang="ko-KR" sz="1800" dirty="0"/>
              <a:t>(</a:t>
            </a:r>
            <a:r>
              <a:rPr lang="ko-KR" altLang="en-US" sz="1800" dirty="0"/>
              <a:t>새로운 혁신의 시기</a:t>
            </a:r>
            <a:r>
              <a:rPr lang="en-US" altLang="ko-KR" sz="1800" dirty="0"/>
              <a:t>)</a:t>
            </a:r>
          </a:p>
          <a:p>
            <a:pPr lvl="1">
              <a:lnSpc>
                <a:spcPct val="110000"/>
              </a:lnSpc>
            </a:pPr>
            <a:r>
              <a:rPr lang="ko-KR" altLang="en-US" sz="1600" dirty="0"/>
              <a:t>인터넷의</a:t>
            </a:r>
            <a:r>
              <a:rPr lang="en-US" altLang="ko-KR" sz="1600" dirty="0"/>
              <a:t> </a:t>
            </a:r>
            <a:r>
              <a:rPr lang="ko-KR" altLang="en-US" sz="1600" dirty="0"/>
              <a:t>등장</a:t>
            </a:r>
            <a:endParaRPr lang="en-US" altLang="ko-KR" sz="1600" dirty="0"/>
          </a:p>
          <a:p>
            <a:pPr lvl="1">
              <a:lnSpc>
                <a:spcPct val="110000"/>
              </a:lnSpc>
            </a:pPr>
            <a:r>
              <a:rPr lang="ko-KR" altLang="en-US" sz="1600" dirty="0"/>
              <a:t>요구분석</a:t>
            </a:r>
            <a:r>
              <a:rPr lang="en-US" altLang="ko-KR" sz="1600" dirty="0"/>
              <a:t>, </a:t>
            </a:r>
            <a:r>
              <a:rPr lang="ko-KR" altLang="en-US" sz="1600" dirty="0"/>
              <a:t>설계</a:t>
            </a:r>
            <a:r>
              <a:rPr lang="en-US" altLang="ko-KR" sz="1600" dirty="0"/>
              <a:t>, </a:t>
            </a:r>
            <a:r>
              <a:rPr lang="ko-KR" altLang="en-US" sz="1600" dirty="0"/>
              <a:t>개발</a:t>
            </a:r>
            <a:r>
              <a:rPr lang="en-US" altLang="ko-KR" sz="1600" dirty="0"/>
              <a:t>, </a:t>
            </a:r>
            <a:r>
              <a:rPr lang="ko-KR" altLang="en-US" sz="1600" dirty="0"/>
              <a:t>테스팅</a:t>
            </a:r>
            <a:r>
              <a:rPr lang="en-US" altLang="ko-KR" sz="1600" dirty="0"/>
              <a:t>, </a:t>
            </a:r>
            <a:r>
              <a:rPr lang="ko-KR" altLang="en-US" sz="1600" dirty="0"/>
              <a:t>그리고</a:t>
            </a:r>
            <a:r>
              <a:rPr lang="en-US" altLang="ko-KR" sz="1600" dirty="0"/>
              <a:t>, </a:t>
            </a:r>
            <a:r>
              <a:rPr lang="ko-KR" altLang="en-US" sz="1600" dirty="0"/>
              <a:t>구성관리</a:t>
            </a:r>
            <a:r>
              <a:rPr lang="en-US" altLang="ko-KR" sz="1600" dirty="0"/>
              <a:t>(configuration management)</a:t>
            </a:r>
            <a:r>
              <a:rPr lang="ko-KR" altLang="en-US" sz="1600" dirty="0"/>
              <a:t>로 분화</a:t>
            </a:r>
            <a:endParaRPr lang="en-US" altLang="ko-KR" sz="1600" dirty="0"/>
          </a:p>
          <a:p>
            <a:pPr lvl="1">
              <a:lnSpc>
                <a:spcPct val="110000"/>
              </a:lnSpc>
            </a:pPr>
            <a:r>
              <a:rPr lang="ko-KR" altLang="en-US" sz="1600" dirty="0"/>
              <a:t>점진적이고 반복적인 개발을 통한 지속적인 통합 </a:t>
            </a:r>
            <a:r>
              <a:rPr lang="en-US" altLang="ko-KR" sz="1600" dirty="0"/>
              <a:t>(CI/CD)</a:t>
            </a:r>
          </a:p>
          <a:p>
            <a:pPr lvl="1">
              <a:lnSpc>
                <a:spcPct val="110000"/>
              </a:lnSpc>
            </a:pPr>
            <a:r>
              <a:rPr lang="ko-KR" altLang="en-US" sz="1600" dirty="0"/>
              <a:t>오프소스 프레임워크 </a:t>
            </a:r>
            <a:r>
              <a:rPr lang="en-US" altLang="ko-KR" sz="1600" dirty="0"/>
              <a:t>(Eric Raymond)</a:t>
            </a:r>
          </a:p>
          <a:p>
            <a:pPr lvl="1">
              <a:lnSpc>
                <a:spcPct val="110000"/>
              </a:lnSpc>
            </a:pPr>
            <a:r>
              <a:rPr lang="ko-KR" altLang="en-US" sz="1600" dirty="0"/>
              <a:t>요소기반 공학이 </a:t>
            </a:r>
            <a:r>
              <a:rPr lang="ko-KR" altLang="en-US" sz="1600" dirty="0" err="1"/>
              <a:t>서비스기반아키텍쳐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마이크로서비스아키텍쳐로</a:t>
            </a:r>
            <a:r>
              <a:rPr lang="ko-KR" altLang="en-US" sz="1600" dirty="0"/>
              <a:t> 변형</a:t>
            </a:r>
            <a:endParaRPr lang="en-US" altLang="ko-KR" sz="1600" dirty="0"/>
          </a:p>
          <a:p>
            <a:pPr lvl="1">
              <a:lnSpc>
                <a:spcPct val="110000"/>
              </a:lnSpc>
            </a:pPr>
            <a:r>
              <a:rPr lang="ko-KR" altLang="en-US" sz="1600" dirty="0"/>
              <a:t>컴퓨팅이 </a:t>
            </a:r>
            <a:r>
              <a:rPr lang="ko-KR" altLang="en-US" sz="1600" dirty="0" err="1"/>
              <a:t>메인프레임에서</a:t>
            </a:r>
            <a:r>
              <a:rPr lang="ko-KR" altLang="en-US" sz="1600" dirty="0"/>
              <a:t> 데이터센터를 거쳐 클라우드로 이동</a:t>
            </a:r>
            <a:endParaRPr lang="en-US" altLang="ko-KR" sz="1600" dirty="0"/>
          </a:p>
          <a:p>
            <a:pPr lvl="1">
              <a:lnSpc>
                <a:spcPct val="110000"/>
              </a:lnSpc>
            </a:pPr>
            <a:r>
              <a:rPr lang="ko-KR" altLang="en-US" sz="1600" dirty="0"/>
              <a:t>더 이상 단순한 프로그램이나 </a:t>
            </a:r>
            <a:r>
              <a:rPr lang="ko-KR" altLang="en-US" sz="1600" dirty="0" err="1"/>
              <a:t>모놀리식</a:t>
            </a:r>
            <a:r>
              <a:rPr lang="ko-KR" altLang="en-US" sz="1600" dirty="0"/>
              <a:t> 시스템을 구축하지 않고</a:t>
            </a:r>
            <a:r>
              <a:rPr lang="en-US" altLang="ko-KR" sz="1600" dirty="0"/>
              <a:t>, </a:t>
            </a:r>
            <a:r>
              <a:rPr lang="ko-KR" altLang="en-US" sz="1600" dirty="0"/>
              <a:t>가장자리</a:t>
            </a:r>
            <a:r>
              <a:rPr lang="en-US" altLang="ko-KR" sz="1600" dirty="0"/>
              <a:t>(edge)</a:t>
            </a:r>
            <a:r>
              <a:rPr lang="ko-KR" altLang="en-US" sz="1600" dirty="0"/>
              <a:t>에서 분산시스템과 상호작용하는 </a:t>
            </a:r>
            <a:r>
              <a:rPr lang="ko-KR" altLang="en-US" sz="1600" dirty="0" err="1"/>
              <a:t>앱구축</a:t>
            </a:r>
            <a:r>
              <a:rPr lang="ko-KR" altLang="en-US" sz="1600" dirty="0"/>
              <a:t> </a:t>
            </a:r>
            <a:r>
              <a:rPr lang="en-US" altLang="ko-KR" sz="1600" dirty="0"/>
              <a:t>(Edge </a:t>
            </a:r>
            <a:r>
              <a:rPr lang="en-US" altLang="ko-KR" sz="1600" dirty="0" err="1"/>
              <a:t>compution</a:t>
            </a:r>
            <a:r>
              <a:rPr lang="en-US" altLang="ko-KR" sz="1600" dirty="0"/>
              <a:t>)</a:t>
            </a:r>
          </a:p>
          <a:p>
            <a:pPr lvl="1">
              <a:lnSpc>
                <a:spcPct val="110000"/>
              </a:lnSpc>
            </a:pPr>
            <a:r>
              <a:rPr lang="ko-KR" altLang="en-US" sz="1600" dirty="0"/>
              <a:t>애자일방법 등장 </a:t>
            </a:r>
            <a:r>
              <a:rPr lang="en-US" altLang="ko-KR" sz="1600" dirty="0"/>
              <a:t>(Agile method)</a:t>
            </a:r>
          </a:p>
          <a:p>
            <a:pPr lvl="2">
              <a:lnSpc>
                <a:spcPct val="110000"/>
              </a:lnSpc>
            </a:pPr>
            <a:r>
              <a:rPr lang="en-US" altLang="ko-KR" sz="1400" dirty="0"/>
              <a:t>Scrum</a:t>
            </a:r>
          </a:p>
          <a:p>
            <a:pPr lvl="2">
              <a:lnSpc>
                <a:spcPct val="110000"/>
              </a:lnSpc>
            </a:pPr>
            <a:r>
              <a:rPr lang="en-US" altLang="ko-KR" sz="1400" dirty="0"/>
              <a:t>Extreme programming</a:t>
            </a:r>
          </a:p>
          <a:p>
            <a:pPr lvl="2">
              <a:lnSpc>
                <a:spcPct val="110000"/>
              </a:lnSpc>
            </a:pPr>
            <a:r>
              <a:rPr lang="en-US" altLang="ko-KR" sz="1400" dirty="0"/>
              <a:t>Refactoring</a:t>
            </a:r>
          </a:p>
          <a:p>
            <a:pPr lvl="1">
              <a:lnSpc>
                <a:spcPct val="110000"/>
              </a:lnSpc>
            </a:pPr>
            <a:r>
              <a:rPr lang="en-US" altLang="ko-KR" sz="1600" dirty="0"/>
              <a:t>Git; </a:t>
            </a:r>
            <a:r>
              <a:rPr lang="en-US" altLang="ko-KR" sz="1600" dirty="0" err="1"/>
              <a:t>Github</a:t>
            </a:r>
            <a:r>
              <a:rPr lang="en-US" altLang="ko-KR" sz="1600" dirty="0"/>
              <a:t>; Stack Overflow; - </a:t>
            </a:r>
            <a:r>
              <a:rPr lang="ko-KR" altLang="en-US" sz="1600" dirty="0"/>
              <a:t>버전관리</a:t>
            </a:r>
            <a:r>
              <a:rPr lang="en-US" altLang="ko-KR" sz="1600" dirty="0"/>
              <a:t>;</a:t>
            </a:r>
            <a:r>
              <a:rPr lang="ko-KR" altLang="en-US" sz="1600" dirty="0"/>
              <a:t> </a:t>
            </a:r>
            <a:r>
              <a:rPr lang="en-US" altLang="ko-KR" sz="1600" dirty="0"/>
              <a:t>SW</a:t>
            </a:r>
            <a:r>
              <a:rPr lang="ko-KR" altLang="en-US" sz="1600" dirty="0"/>
              <a:t>개발에 대한 질의응답</a:t>
            </a:r>
            <a:endParaRPr lang="en-US" altLang="ko-KR" sz="1600" dirty="0"/>
          </a:p>
          <a:p>
            <a:pPr lvl="1">
              <a:lnSpc>
                <a:spcPct val="110000"/>
              </a:lnSpc>
            </a:pPr>
            <a:r>
              <a:rPr lang="en-US" altLang="ko-KR" sz="1600" dirty="0"/>
              <a:t>Computational Thinking; DevOps; Full stack develop; IoT </a:t>
            </a:r>
            <a:r>
              <a:rPr lang="ko-KR" altLang="en-US" sz="1600" dirty="0"/>
              <a:t>개념의 등장</a:t>
            </a:r>
            <a:endParaRPr lang="en-US" altLang="ko-KR" sz="1600" dirty="0"/>
          </a:p>
          <a:p>
            <a:pPr lvl="1">
              <a:lnSpc>
                <a:spcPct val="110000"/>
              </a:lnSpc>
            </a:pPr>
            <a:r>
              <a:rPr lang="en-US" altLang="ko-KR" sz="1600" dirty="0"/>
              <a:t>SWEBOK(Software Engineering Body of Knowledge); SEBOK(Systems Engineering Body of Knowledge) </a:t>
            </a:r>
            <a:r>
              <a:rPr lang="ko-KR" altLang="en-US" sz="1600" dirty="0"/>
              <a:t>정립</a:t>
            </a:r>
            <a:endParaRPr lang="en-US" altLang="ko-KR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4CFE701C-2F0C-4A40-8F6F-58E882B1F22C}" type="slidenum">
              <a:rPr lang="en-US" altLang="ko-KR" smtClean="0"/>
              <a:pPr>
                <a:defRPr/>
              </a:pPr>
              <a:t>7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001204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공학의 역사</a:t>
            </a:r>
          </a:p>
        </p:txBody>
      </p:sp>
      <p:sp>
        <p:nvSpPr>
          <p:cNvPr id="92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800" dirty="0"/>
              <a:t>향후 </a:t>
            </a:r>
            <a:r>
              <a:rPr lang="en-US" altLang="ko-KR" sz="1800" dirty="0"/>
              <a:t>10</a:t>
            </a:r>
            <a:r>
              <a:rPr lang="ko-KR" altLang="en-US" sz="1800" dirty="0"/>
              <a:t>년</a:t>
            </a:r>
            <a:r>
              <a:rPr lang="en-US" altLang="ko-KR" sz="1800" dirty="0"/>
              <a:t>: </a:t>
            </a:r>
            <a:r>
              <a:rPr lang="ko-KR" altLang="en-US" sz="1800" dirty="0"/>
              <a:t>빅데이터와 </a:t>
            </a:r>
            <a:r>
              <a:rPr lang="en-US" altLang="ko-KR" sz="1800" dirty="0"/>
              <a:t>AI</a:t>
            </a:r>
            <a:r>
              <a:rPr lang="ko-KR" altLang="en-US" sz="1800" dirty="0"/>
              <a:t>의 새로운 시즌</a:t>
            </a:r>
            <a:endParaRPr lang="en-US" altLang="ko-KR" sz="1800" dirty="0"/>
          </a:p>
          <a:p>
            <a:pPr lvl="1"/>
            <a:r>
              <a:rPr lang="ko-KR" altLang="en-US" sz="1600" dirty="0"/>
              <a:t>인공지능</a:t>
            </a:r>
            <a:r>
              <a:rPr lang="en-US" altLang="ko-KR" sz="1600" dirty="0"/>
              <a:t>: </a:t>
            </a:r>
            <a:r>
              <a:rPr lang="ko-KR" altLang="en-US" sz="1600" dirty="0"/>
              <a:t>이미지</a:t>
            </a:r>
            <a:r>
              <a:rPr lang="en-US" altLang="ko-KR" sz="1600" dirty="0"/>
              <a:t>, </a:t>
            </a:r>
            <a:r>
              <a:rPr lang="ko-KR" altLang="en-US" sz="1600" dirty="0"/>
              <a:t>비디오</a:t>
            </a:r>
            <a:r>
              <a:rPr lang="en-US" altLang="ko-KR" sz="1600" dirty="0"/>
              <a:t>, </a:t>
            </a:r>
            <a:r>
              <a:rPr lang="ko-KR" altLang="en-US" sz="1600" dirty="0"/>
              <a:t>오디오 신호의 복잡한 패턴을 찾기 위해 신경망과 </a:t>
            </a:r>
            <a:r>
              <a:rPr lang="ko-KR" altLang="en-US" sz="1600" dirty="0" err="1"/>
              <a:t>경사하강법을</a:t>
            </a:r>
            <a:r>
              <a:rPr lang="ko-KR" altLang="en-US" sz="1600" dirty="0"/>
              <a:t> 사용</a:t>
            </a:r>
            <a:endParaRPr lang="en-US" altLang="ko-KR" sz="1600" dirty="0"/>
          </a:p>
          <a:p>
            <a:pPr lvl="2"/>
            <a:r>
              <a:rPr lang="ko-KR" altLang="en-US" sz="1400" dirty="0"/>
              <a:t>거대규모 인공지능 시스템들의 등장</a:t>
            </a:r>
            <a:endParaRPr lang="en-US" altLang="ko-KR" sz="1400" dirty="0"/>
          </a:p>
          <a:p>
            <a:pPr lvl="1"/>
            <a:r>
              <a:rPr lang="ko-KR" altLang="en-US" sz="1600" dirty="0"/>
              <a:t>양자 컴퓨팅</a:t>
            </a:r>
            <a:r>
              <a:rPr lang="en-US" altLang="ko-KR" sz="1600" dirty="0"/>
              <a:t>(Quantum Computing)</a:t>
            </a:r>
          </a:p>
          <a:p>
            <a:pPr lvl="1"/>
            <a:endParaRPr lang="en-US" altLang="ko-KR" sz="1600" dirty="0"/>
          </a:p>
          <a:p>
            <a:pPr lvl="1"/>
            <a:r>
              <a:rPr lang="ko-KR" altLang="en-US" sz="1600" dirty="0"/>
              <a:t>소프트웨어 공학의 근본</a:t>
            </a:r>
            <a:endParaRPr lang="en-US" altLang="ko-KR" sz="1600" dirty="0"/>
          </a:p>
          <a:p>
            <a:pPr lvl="2"/>
            <a:r>
              <a:rPr lang="ko-KR" altLang="en-US" sz="1400" dirty="0"/>
              <a:t>건전한 추상화 형성 </a:t>
            </a:r>
            <a:r>
              <a:rPr lang="en-US" altLang="ko-KR" sz="1400" dirty="0"/>
              <a:t>(Craft sound abstraction)</a:t>
            </a:r>
          </a:p>
          <a:p>
            <a:pPr lvl="2"/>
            <a:r>
              <a:rPr lang="ko-KR" altLang="en-US" sz="1400" dirty="0"/>
              <a:t>관심사들에 대한 명확한 분리 </a:t>
            </a:r>
            <a:r>
              <a:rPr lang="en-US" altLang="ko-KR" sz="1400" dirty="0"/>
              <a:t>(Maintain a clear separation of concerns)</a:t>
            </a:r>
          </a:p>
          <a:p>
            <a:pPr lvl="2"/>
            <a:r>
              <a:rPr lang="ko-KR" altLang="en-US" sz="1400" dirty="0" err="1"/>
              <a:t>균형잡힌</a:t>
            </a:r>
            <a:r>
              <a:rPr lang="ko-KR" altLang="en-US" sz="1400" dirty="0"/>
              <a:t> 책임과 분배를 위한 노력 </a:t>
            </a:r>
            <a:r>
              <a:rPr lang="en-US" altLang="ko-KR" sz="1400" dirty="0"/>
              <a:t>(Strive for a balanced distribution of responsibilities)</a:t>
            </a:r>
          </a:p>
          <a:p>
            <a:pPr lvl="2"/>
            <a:r>
              <a:rPr lang="ko-KR" altLang="en-US" sz="1400" dirty="0"/>
              <a:t>단순함의 추구 </a:t>
            </a:r>
            <a:r>
              <a:rPr lang="en-US" altLang="ko-KR" sz="1400" dirty="0"/>
              <a:t>(Seek simplicity)</a:t>
            </a:r>
          </a:p>
          <a:p>
            <a:pPr marL="457200" lvl="1" indent="0" algn="ctr">
              <a:buNone/>
            </a:pPr>
            <a:endParaRPr lang="en-US" altLang="ko-KR" sz="2000" i="1" dirty="0"/>
          </a:p>
          <a:p>
            <a:pPr marL="457200" lvl="1" indent="0" algn="ctr">
              <a:buNone/>
            </a:pPr>
            <a:r>
              <a:rPr lang="en-US" altLang="ko-KR" sz="2000" dirty="0"/>
              <a:t>Software is the </a:t>
            </a:r>
            <a:r>
              <a:rPr lang="en-US" altLang="ko-KR" sz="2000" b="1" dirty="0"/>
              <a:t>invisible writing </a:t>
            </a:r>
            <a:br>
              <a:rPr lang="en-US" altLang="ko-KR" sz="2000" dirty="0"/>
            </a:br>
            <a:r>
              <a:rPr lang="en-US" altLang="ko-KR" sz="2000" dirty="0"/>
              <a:t>that whispers the stories of possibility to our hardware. </a:t>
            </a:r>
            <a:br>
              <a:rPr lang="en-US" altLang="ko-KR" sz="2000" dirty="0"/>
            </a:br>
            <a:r>
              <a:rPr lang="en-US" altLang="ko-KR" sz="2000" dirty="0"/>
              <a:t>And you are the </a:t>
            </a:r>
            <a:r>
              <a:rPr lang="en-US" altLang="ko-KR" sz="2000" b="1" dirty="0"/>
              <a:t>storytellers</a:t>
            </a:r>
            <a:r>
              <a:rPr lang="en-US" altLang="ko-KR" sz="2000" dirty="0"/>
              <a:t>. – Grady </a:t>
            </a:r>
            <a:r>
              <a:rPr lang="en-US" altLang="ko-KR" sz="2000" dirty="0" err="1"/>
              <a:t>Booch</a:t>
            </a:r>
            <a:r>
              <a:rPr lang="en-US" altLang="ko-KR" sz="2000" dirty="0"/>
              <a:t> </a:t>
            </a:r>
          </a:p>
          <a:p>
            <a:pPr lvl="2"/>
            <a:endParaRPr lang="en-US" altLang="ko-KR" sz="1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4CFE701C-2F0C-4A40-8F6F-58E882B1F22C}" type="slidenum">
              <a:rPr lang="en-US" altLang="ko-KR" smtClean="0"/>
              <a:pPr>
                <a:defRPr/>
              </a:pPr>
              <a:t>8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983216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개발 과정</a:t>
            </a:r>
            <a:br>
              <a:rPr lang="en-US" altLang="ko-KR" dirty="0"/>
            </a:br>
            <a:r>
              <a:rPr lang="en-US" altLang="ko-KR" sz="1800" dirty="0"/>
              <a:t>(</a:t>
            </a:r>
            <a:r>
              <a:rPr lang="ko-KR" altLang="en-US" sz="1800" dirty="0"/>
              <a:t>참고</a:t>
            </a:r>
            <a:r>
              <a:rPr lang="en-US" altLang="ko-KR" sz="1800" dirty="0"/>
              <a:t>: </a:t>
            </a:r>
            <a:r>
              <a:rPr lang="ko-KR" altLang="en-US" sz="1800" dirty="0" err="1"/>
              <a:t>김원외</a:t>
            </a:r>
            <a:r>
              <a:rPr lang="ko-KR" altLang="en-US" sz="1800" dirty="0"/>
              <a:t> </a:t>
            </a:r>
            <a:r>
              <a:rPr lang="en-US" altLang="ko-KR" sz="1800" dirty="0"/>
              <a:t>9, </a:t>
            </a:r>
            <a:r>
              <a:rPr lang="ko-KR" altLang="en-US" sz="1800" dirty="0"/>
              <a:t>실용적 컴퓨팅 사고와 소프트웨어</a:t>
            </a:r>
            <a:r>
              <a:rPr lang="en-US" altLang="ko-KR" sz="1800" dirty="0"/>
              <a:t>, </a:t>
            </a:r>
            <a:r>
              <a:rPr lang="ko-KR" altLang="en-US" sz="1800" dirty="0" err="1"/>
              <a:t>생능출판사</a:t>
            </a:r>
            <a:r>
              <a:rPr lang="en-US" altLang="ko-KR" sz="1800" dirty="0"/>
              <a:t>, 2018)</a:t>
            </a:r>
            <a:endParaRPr lang="ko-KR" altLang="en-US" sz="18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-</a:t>
            </a:r>
            <a:fld id="{4CFE701C-2F0C-4A40-8F6F-58E882B1F22C}" type="slidenum">
              <a:rPr lang="en-US" altLang="ko-KR" smtClean="0"/>
              <a:pPr>
                <a:defRPr/>
              </a:pPr>
              <a:t>9</a:t>
            </a:fld>
            <a:r>
              <a:rPr lang="en-US" altLang="ko-KR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385175006"/>
      </p:ext>
    </p:extLst>
  </p:cSld>
  <p:clrMapOvr>
    <a:masterClrMapping/>
  </p:clrMapOvr>
</p:sld>
</file>

<file path=ppt/theme/theme1.xml><?xml version="1.0" encoding="utf-8"?>
<a:theme xmlns:a="http://schemas.openxmlformats.org/drawingml/2006/main" name="FER_presentation">
  <a:themeElements>
    <a:clrScheme name="기본 디자인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기본 디자인">
      <a:majorFont>
        <a:latin typeface="Arial"/>
        <a:ea typeface="HY견고딕"/>
        <a:cs typeface=""/>
      </a:majorFont>
      <a:minorFont>
        <a:latin typeface="Arial"/>
        <a:ea typeface="HY견명조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FER_presentation</Template>
  <TotalTime>35896</TotalTime>
  <Words>2156</Words>
  <Application>Microsoft Office PowerPoint</Application>
  <PresentationFormat>와이드스크린</PresentationFormat>
  <Paragraphs>301</Paragraphs>
  <Slides>35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8" baseType="lpstr">
      <vt:lpstr>(한글 글꼴 사용)</vt:lpstr>
      <vt:lpstr>HY견고딕</vt:lpstr>
      <vt:lpstr>HY견명조</vt:lpstr>
      <vt:lpstr>Monotype Sorts</vt:lpstr>
      <vt:lpstr>굴림</vt:lpstr>
      <vt:lpstr>맑은 고딕</vt:lpstr>
      <vt:lpstr>Arial</vt:lpstr>
      <vt:lpstr>Calibri</vt:lpstr>
      <vt:lpstr>Garamond</vt:lpstr>
      <vt:lpstr>Times New Roman</vt:lpstr>
      <vt:lpstr>Wingdings</vt:lpstr>
      <vt:lpstr>FER_presentation</vt:lpstr>
      <vt:lpstr>Acrobat Document</vt:lpstr>
      <vt:lpstr>AI 프로그래밍(SW개발) </vt:lpstr>
      <vt:lpstr>Grady Booch, “The History of Software Engineering,” ComputingEdge, Sep. 2019, pp. 8 ~ 14</vt:lpstr>
      <vt:lpstr>소프트웨어 공학의 역사</vt:lpstr>
      <vt:lpstr>소프트웨어공학의 역사</vt:lpstr>
      <vt:lpstr>소프트웨어 공학</vt:lpstr>
      <vt:lpstr>소프트웨어 공학의 역사</vt:lpstr>
      <vt:lpstr>소프트웨어 공학의 역사</vt:lpstr>
      <vt:lpstr>소프트웨어 공학의 역사</vt:lpstr>
      <vt:lpstr>소프트웨어 개발 과정 (참고: 김원외 9, 실용적 컴퓨팅 사고와 소프트웨어, 생능출판사, 2018)</vt:lpstr>
      <vt:lpstr>컴퓨터 소프트웨어</vt:lpstr>
      <vt:lpstr>소프트웨어 개발</vt:lpstr>
      <vt:lpstr>소프트웨어 개발</vt:lpstr>
      <vt:lpstr>소프트웨어 개발</vt:lpstr>
      <vt:lpstr>소프트웨어 개발 모델</vt:lpstr>
      <vt:lpstr>폭포수 모델</vt:lpstr>
      <vt:lpstr>단계적 모델</vt:lpstr>
      <vt:lpstr>애자일 모델</vt:lpstr>
      <vt:lpstr>설계 및 구현</vt:lpstr>
      <vt:lpstr>Git 과 Github</vt:lpstr>
      <vt:lpstr>버전관리</vt:lpstr>
      <vt:lpstr>Typical ALM with Open Source</vt:lpstr>
      <vt:lpstr>소프트웨어 버전 관리</vt:lpstr>
      <vt:lpstr>버전관리시스템 (git, github)</vt:lpstr>
      <vt:lpstr>Git 설치 및 이용</vt:lpstr>
      <vt:lpstr>PowerPoint 프레젠테이션</vt:lpstr>
      <vt:lpstr>GIT정리</vt:lpstr>
      <vt:lpstr>저장소를 만드는 다른 방법</vt:lpstr>
      <vt:lpstr>Github 연동 (협업)</vt:lpstr>
      <vt:lpstr>협업(Collaborating)</vt:lpstr>
      <vt:lpstr>협업(Collaborating)</vt:lpstr>
      <vt:lpstr>협업(Collaborating)</vt:lpstr>
      <vt:lpstr>협업(Collaborating)</vt:lpstr>
      <vt:lpstr>협업(Collaborating)</vt:lpstr>
      <vt:lpstr>충돌(Conflicts)</vt:lpstr>
      <vt:lpstr>Git 정리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Intra-class Variation Reduction Using Training Expression Images for Sparse Representation Based Facial Expression Recognition</dc:title>
  <dc:creator>Kwon.O.young</dc:creator>
  <cp:lastModifiedBy>오영 권</cp:lastModifiedBy>
  <cp:revision>11242</cp:revision>
  <cp:lastPrinted>2023-01-18T10:38:00Z</cp:lastPrinted>
  <dcterms:created xsi:type="dcterms:W3CDTF">2014-07-09T01:51:06Z</dcterms:created>
  <dcterms:modified xsi:type="dcterms:W3CDTF">2023-01-19T02:26:19Z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E:\그래픽스개론\2주차\강의자료\[그래픽스_개론]강의자료_2주차(180309).pptx</vt:lpwstr>
  </property>
</Properties>
</file>

<file path=docProps/thumbnail.jpeg>
</file>